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0F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0E636DC-D080-4DD1-87D6-1BCE203C8A7C}" type="datetimeFigureOut">
              <a:rPr lang="zh-TW" altLang="en-US" smtClean="0"/>
              <a:t>2018/8/24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00C5E8B-09E4-4E80-BABA-94FDD47811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多元選修課程分享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zh-TW" altLang="en-US" sz="2800" b="1" i="0" dirty="0" smtClean="0">
                <a:solidFill>
                  <a:srgbClr val="FF0000"/>
                </a:solidFill>
              </a:rPr>
              <a:t>從桌遊學習</a:t>
            </a:r>
            <a:endParaRPr lang="en-US" altLang="zh-TW" sz="2800" b="1" i="0" dirty="0" smtClean="0">
              <a:solidFill>
                <a:srgbClr val="FF0000"/>
              </a:solidFill>
            </a:endParaRPr>
          </a:p>
          <a:p>
            <a:r>
              <a:rPr lang="zh-TW" altLang="en-US" sz="2800" b="1" i="0" dirty="0" smtClean="0">
                <a:solidFill>
                  <a:srgbClr val="FF0000"/>
                </a:solidFill>
              </a:rPr>
              <a:t>黃俊奇</a:t>
            </a:r>
            <a:endParaRPr lang="zh-TW" altLang="en-US" sz="2800" b="1" i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5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素養導向課程設計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必要</a:t>
            </a:r>
            <a:r>
              <a:rPr lang="zh-TW" altLang="en-US" sz="2800" dirty="0">
                <a:solidFill>
                  <a:srgbClr val="FF0000"/>
                </a:solidFill>
              </a:rPr>
              <a:t>成分：自主個體、工作任務、情境、學習歷程（方法與策略使用）、</a:t>
            </a:r>
            <a:r>
              <a:rPr lang="zh-TW" altLang="en-US" sz="2800" dirty="0" smtClean="0">
                <a:solidFill>
                  <a:srgbClr val="FF0000"/>
                </a:solidFill>
              </a:rPr>
              <a:t>採取行動</a:t>
            </a:r>
            <a:r>
              <a:rPr lang="zh-TW" altLang="en-US" sz="2800" dirty="0">
                <a:solidFill>
                  <a:srgbClr val="FF0000"/>
                </a:solidFill>
              </a:rPr>
              <a:t>與反思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481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想達到的核心素養一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</a:rPr>
              <a:t>U-B1 </a:t>
            </a:r>
            <a:r>
              <a:rPr lang="zh-TW" altLang="en-US" sz="3200" dirty="0">
                <a:solidFill>
                  <a:srgbClr val="FF0000"/>
                </a:solidFill>
              </a:rPr>
              <a:t>具備</a:t>
            </a:r>
            <a:r>
              <a:rPr lang="zh-TW" altLang="en-US" sz="3200" dirty="0" smtClean="0">
                <a:solidFill>
                  <a:srgbClr val="FF0000"/>
                </a:solidFill>
              </a:rPr>
              <a:t>掌握各</a:t>
            </a:r>
            <a:r>
              <a:rPr lang="zh-TW" altLang="en-US" sz="3200" dirty="0">
                <a:solidFill>
                  <a:srgbClr val="FF0000"/>
                </a:solidFill>
              </a:rPr>
              <a:t>類符號表達</a:t>
            </a:r>
            <a:r>
              <a:rPr lang="zh-TW" altLang="en-US" sz="3200" dirty="0" smtClean="0">
                <a:solidFill>
                  <a:srgbClr val="FF0000"/>
                </a:solidFill>
              </a:rPr>
              <a:t>的能</a:t>
            </a:r>
            <a:r>
              <a:rPr lang="zh-TW" altLang="en-US" sz="3200" dirty="0">
                <a:solidFill>
                  <a:srgbClr val="FF0000"/>
                </a:solidFill>
              </a:rPr>
              <a:t>力，以進行</a:t>
            </a:r>
            <a:r>
              <a:rPr lang="zh-TW" altLang="en-US" sz="3200" dirty="0" smtClean="0">
                <a:solidFill>
                  <a:srgbClr val="FF0000"/>
                </a:solidFill>
              </a:rPr>
              <a:t>經驗</a:t>
            </a:r>
            <a:r>
              <a:rPr lang="zh-TW" altLang="en-US" sz="3200" dirty="0">
                <a:solidFill>
                  <a:srgbClr val="FF0000"/>
                </a:solidFill>
              </a:rPr>
              <a:t>、思想、</a:t>
            </a:r>
            <a:r>
              <a:rPr lang="zh-TW" altLang="en-US" sz="3200" dirty="0" smtClean="0">
                <a:solidFill>
                  <a:srgbClr val="FF0000"/>
                </a:solidFill>
              </a:rPr>
              <a:t>價值與</a:t>
            </a:r>
            <a:r>
              <a:rPr lang="zh-TW" altLang="en-US" sz="3200" dirty="0">
                <a:solidFill>
                  <a:srgbClr val="FF0000"/>
                </a:solidFill>
              </a:rPr>
              <a:t>情意之表達</a:t>
            </a:r>
            <a:r>
              <a:rPr lang="zh-TW" altLang="en-US" sz="3200" dirty="0" smtClean="0">
                <a:solidFill>
                  <a:srgbClr val="FF0000"/>
                </a:solidFill>
              </a:rPr>
              <a:t>，能</a:t>
            </a:r>
            <a:r>
              <a:rPr lang="zh-TW" altLang="en-US" sz="3200" dirty="0">
                <a:solidFill>
                  <a:srgbClr val="FF0000"/>
                </a:solidFill>
              </a:rPr>
              <a:t>以同理心與</a:t>
            </a:r>
            <a:r>
              <a:rPr lang="zh-TW" altLang="en-US" sz="3200" dirty="0" smtClean="0">
                <a:solidFill>
                  <a:srgbClr val="FF0000"/>
                </a:solidFill>
              </a:rPr>
              <a:t>他人</a:t>
            </a:r>
            <a:r>
              <a:rPr lang="zh-TW" altLang="en-US" sz="3200" dirty="0">
                <a:solidFill>
                  <a:srgbClr val="FF0000"/>
                </a:solidFill>
              </a:rPr>
              <a:t>溝通並解決</a:t>
            </a:r>
            <a:r>
              <a:rPr lang="zh-TW" altLang="en-US" sz="3200" dirty="0" smtClean="0">
                <a:solidFill>
                  <a:srgbClr val="FF0000"/>
                </a:solidFill>
              </a:rPr>
              <a:t>問題</a:t>
            </a:r>
            <a:r>
              <a:rPr lang="zh-TW" altLang="en-US" sz="3200" dirty="0">
                <a:solidFill>
                  <a:srgbClr val="FF0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5187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想達到的核心</a:t>
            </a:r>
            <a:r>
              <a:rPr lang="zh-TW" altLang="en-US" dirty="0" smtClean="0"/>
              <a:t>素養二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U-B2 </a:t>
            </a:r>
            <a:r>
              <a:rPr lang="zh-TW" altLang="en-US" sz="2800" dirty="0">
                <a:solidFill>
                  <a:srgbClr val="FF0000"/>
                </a:solidFill>
              </a:rPr>
              <a:t>具備</a:t>
            </a:r>
            <a:r>
              <a:rPr lang="zh-TW" altLang="en-US" sz="2800" dirty="0" smtClean="0">
                <a:solidFill>
                  <a:srgbClr val="FF0000"/>
                </a:solidFill>
              </a:rPr>
              <a:t>適當運用</a:t>
            </a:r>
            <a:r>
              <a:rPr lang="zh-TW" altLang="en-US" sz="2800" dirty="0">
                <a:solidFill>
                  <a:srgbClr val="FF0000"/>
                </a:solidFill>
              </a:rPr>
              <a:t>科技、</a:t>
            </a:r>
            <a:r>
              <a:rPr lang="zh-TW" altLang="en-US" sz="2800" dirty="0" smtClean="0">
                <a:solidFill>
                  <a:srgbClr val="FF0000"/>
                </a:solidFill>
              </a:rPr>
              <a:t>資訊與</a:t>
            </a:r>
            <a:r>
              <a:rPr lang="zh-TW" altLang="en-US" sz="2800" dirty="0">
                <a:solidFill>
                  <a:srgbClr val="FF0000"/>
                </a:solidFill>
              </a:rPr>
              <a:t>媒體之素養</a:t>
            </a:r>
            <a:r>
              <a:rPr lang="zh-TW" altLang="en-US" sz="2800" dirty="0" smtClean="0">
                <a:solidFill>
                  <a:srgbClr val="FF0000"/>
                </a:solidFill>
              </a:rPr>
              <a:t>，進</a:t>
            </a:r>
            <a:r>
              <a:rPr lang="zh-TW" altLang="en-US" sz="2800" dirty="0">
                <a:solidFill>
                  <a:srgbClr val="FF0000"/>
                </a:solidFill>
              </a:rPr>
              <a:t>行各類媒體</a:t>
            </a:r>
            <a:r>
              <a:rPr lang="zh-TW" altLang="en-US" sz="2800" dirty="0" smtClean="0">
                <a:solidFill>
                  <a:srgbClr val="FF0000"/>
                </a:solidFill>
              </a:rPr>
              <a:t>識讀</a:t>
            </a:r>
            <a:r>
              <a:rPr lang="zh-TW" altLang="en-US" sz="2800" dirty="0"/>
              <a:t>與批判，並</a:t>
            </a:r>
            <a:r>
              <a:rPr lang="zh-TW" altLang="en-US" sz="2800" dirty="0" smtClean="0"/>
              <a:t>能反</a:t>
            </a:r>
            <a:r>
              <a:rPr lang="zh-TW" altLang="en-US" sz="2800" dirty="0"/>
              <a:t>思科技、</a:t>
            </a:r>
            <a:r>
              <a:rPr lang="zh-TW" altLang="en-US" sz="2800" dirty="0" smtClean="0"/>
              <a:t>資訊與</a:t>
            </a:r>
            <a:r>
              <a:rPr lang="zh-TW" altLang="en-US" sz="2800" dirty="0"/>
              <a:t>媒體倫理的</a:t>
            </a:r>
            <a:r>
              <a:rPr lang="zh-TW" altLang="en-US" sz="2800" dirty="0" smtClean="0"/>
              <a:t>議題</a:t>
            </a:r>
            <a:r>
              <a:rPr lang="zh-TW" altLang="en-US" sz="2800" dirty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60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</a:t>
            </a:r>
            <a:r>
              <a:rPr lang="zh-TW" altLang="en-US" dirty="0"/>
              <a:t>設計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</a:rPr>
              <a:t>提供桌遊規則書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提供桌遊教學影片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提供桌遊網路開箱文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>
                <a:solidFill>
                  <a:srgbClr val="FF0000"/>
                </a:solidFill>
              </a:rPr>
              <a:t>提供桌</a:t>
            </a:r>
            <a:r>
              <a:rPr lang="zh-TW" altLang="en-US" sz="2400" dirty="0" smtClean="0">
                <a:solidFill>
                  <a:srgbClr val="FF0000"/>
                </a:solidFill>
              </a:rPr>
              <a:t>遊</a:t>
            </a:r>
            <a:endParaRPr lang="en-US" altLang="zh-TW" sz="2400" dirty="0">
              <a:solidFill>
                <a:srgbClr val="FF0000"/>
              </a:solidFill>
            </a:endParaRPr>
          </a:p>
          <a:p>
            <a:pPr indent="0" algn="ctr">
              <a:buNone/>
            </a:pPr>
            <a:r>
              <a:rPr lang="en-US" altLang="zh-TW" sz="3500" dirty="0" smtClean="0">
                <a:solidFill>
                  <a:srgbClr val="FF0000"/>
                </a:solidFill>
              </a:rPr>
              <a:t>(</a:t>
            </a:r>
            <a:r>
              <a:rPr lang="zh-TW" altLang="en-US" sz="3500" dirty="0" smtClean="0">
                <a:solidFill>
                  <a:srgbClr val="FF0000"/>
                </a:solidFill>
              </a:rPr>
              <a:t>老師創造情境</a:t>
            </a:r>
            <a:r>
              <a:rPr lang="en-US" altLang="zh-TW" sz="3500" dirty="0" smtClean="0">
                <a:solidFill>
                  <a:srgbClr val="FF0000"/>
                </a:solidFill>
              </a:rPr>
              <a:t>)</a:t>
            </a:r>
            <a:endParaRPr lang="zh-TW" altLang="en-US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8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課程設計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000" dirty="0" smtClean="0"/>
              <a:t>學生要自己學會</a:t>
            </a:r>
            <a:r>
              <a:rPr lang="zh-TW" altLang="en-US" sz="2000" dirty="0"/>
              <a:t>看</a:t>
            </a:r>
            <a:r>
              <a:rPr lang="zh-TW" altLang="en-US" sz="2000" dirty="0" smtClean="0"/>
              <a:t>規則</a:t>
            </a:r>
            <a:r>
              <a:rPr lang="en-US" altLang="zh-TW" sz="2000" dirty="0" smtClean="0">
                <a:solidFill>
                  <a:srgbClr val="FF0000"/>
                </a:solidFill>
              </a:rPr>
              <a:t>(</a:t>
            </a:r>
            <a:r>
              <a:rPr lang="zh-TW" altLang="en-US" sz="2000" dirty="0" smtClean="0">
                <a:solidFill>
                  <a:srgbClr val="FF0000"/>
                </a:solidFill>
              </a:rPr>
              <a:t>具備</a:t>
            </a:r>
            <a:r>
              <a:rPr lang="zh-TW" altLang="en-US" sz="2000" dirty="0">
                <a:solidFill>
                  <a:srgbClr val="FF0000"/>
                </a:solidFill>
              </a:rPr>
              <a:t>掌握各類符號表達的能</a:t>
            </a:r>
            <a:r>
              <a:rPr lang="zh-TW" altLang="en-US" sz="2000" dirty="0" smtClean="0">
                <a:solidFill>
                  <a:srgbClr val="FF0000"/>
                </a:solidFill>
              </a:rPr>
              <a:t>力</a:t>
            </a:r>
            <a:r>
              <a:rPr lang="en-US" altLang="zh-TW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zh-TW" altLang="en-US" sz="2000" dirty="0"/>
              <a:t>討論</a:t>
            </a:r>
            <a:r>
              <a:rPr lang="zh-TW" altLang="en-US" sz="2000" dirty="0" smtClean="0"/>
              <a:t>規則</a:t>
            </a:r>
            <a:r>
              <a:rPr lang="en-US" altLang="zh-TW" sz="2000" dirty="0" smtClean="0">
                <a:solidFill>
                  <a:srgbClr val="FF0000"/>
                </a:solidFill>
              </a:rPr>
              <a:t>(</a:t>
            </a:r>
            <a:r>
              <a:rPr lang="zh-TW" altLang="en-US" sz="2000" dirty="0" smtClean="0">
                <a:solidFill>
                  <a:srgbClr val="FF0000"/>
                </a:solidFill>
              </a:rPr>
              <a:t>進</a:t>
            </a:r>
            <a:r>
              <a:rPr lang="zh-TW" altLang="en-US" sz="2000" dirty="0">
                <a:solidFill>
                  <a:srgbClr val="FF0000"/>
                </a:solidFill>
              </a:rPr>
              <a:t>行經驗、思想、價值與情意之</a:t>
            </a:r>
            <a:r>
              <a:rPr lang="zh-TW" altLang="en-US" sz="2000" dirty="0" smtClean="0">
                <a:solidFill>
                  <a:srgbClr val="FF0000"/>
                </a:solidFill>
              </a:rPr>
              <a:t>表達</a:t>
            </a:r>
            <a:r>
              <a:rPr lang="en-US" altLang="zh-TW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zh-TW" altLang="en-US" sz="2000" dirty="0"/>
              <a:t>會</a:t>
            </a:r>
            <a:r>
              <a:rPr lang="zh-TW" altLang="en-US" sz="2000" dirty="0" smtClean="0"/>
              <a:t>的人要教</a:t>
            </a:r>
            <a:r>
              <a:rPr lang="zh-TW" altLang="en-US" sz="2000" dirty="0"/>
              <a:t>不會</a:t>
            </a:r>
            <a:r>
              <a:rPr lang="zh-TW" altLang="en-US" sz="2000" dirty="0" smtClean="0"/>
              <a:t>人</a:t>
            </a:r>
            <a:r>
              <a:rPr lang="en-US" altLang="zh-TW" sz="2000" dirty="0" smtClean="0">
                <a:solidFill>
                  <a:srgbClr val="FF0000"/>
                </a:solidFill>
              </a:rPr>
              <a:t>(</a:t>
            </a:r>
            <a:r>
              <a:rPr lang="zh-TW" altLang="en-US" sz="2000" dirty="0" smtClean="0">
                <a:solidFill>
                  <a:srgbClr val="FF0000"/>
                </a:solidFill>
              </a:rPr>
              <a:t>以</a:t>
            </a:r>
            <a:r>
              <a:rPr lang="zh-TW" altLang="en-US" sz="2000" dirty="0">
                <a:solidFill>
                  <a:srgbClr val="FF0000"/>
                </a:solidFill>
              </a:rPr>
              <a:t>同理心與他人溝通並解決</a:t>
            </a:r>
            <a:r>
              <a:rPr lang="zh-TW" altLang="en-US" sz="2000" dirty="0" smtClean="0">
                <a:solidFill>
                  <a:srgbClr val="FF0000"/>
                </a:solidFill>
              </a:rPr>
              <a:t>問題</a:t>
            </a:r>
            <a:r>
              <a:rPr lang="en-US" altLang="zh-TW" sz="2000" dirty="0" smtClean="0">
                <a:solidFill>
                  <a:srgbClr val="FF0000"/>
                </a:solidFill>
              </a:rPr>
              <a:t>)</a:t>
            </a:r>
          </a:p>
          <a:p>
            <a:endParaRPr lang="en-US" altLang="zh-TW" dirty="0" smtClean="0"/>
          </a:p>
          <a:p>
            <a:pPr indent="0">
              <a:buNone/>
            </a:pP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17959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開始上課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04864"/>
            <a:ext cx="3356371" cy="1888680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579237"/>
            <a:ext cx="4355976" cy="245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1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開始上課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132856"/>
            <a:ext cx="3600400" cy="2025998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741" y="3356992"/>
            <a:ext cx="4699965" cy="264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作業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設計桌遊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pPr indent="0">
              <a:buNone/>
            </a:pPr>
            <a:endParaRPr lang="en-US" altLang="zh-TW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11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桌遊設計：設計者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了解募資平台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r>
              <a:rPr lang="zh-TW" altLang="en-US" sz="2800" dirty="0" smtClean="0">
                <a:solidFill>
                  <a:srgbClr val="FF0000"/>
                </a:solidFill>
              </a:rPr>
              <a:t>桌遊設計者要說服投資者</a:t>
            </a:r>
            <a:r>
              <a:rPr lang="en-US" altLang="zh-TW" sz="2800" dirty="0" smtClean="0">
                <a:solidFill>
                  <a:srgbClr val="FF0000"/>
                </a:solidFill>
              </a:rPr>
              <a:t>(</a:t>
            </a:r>
            <a:r>
              <a:rPr lang="zh-TW" altLang="en-US" sz="2800" dirty="0" smtClean="0">
                <a:solidFill>
                  <a:srgbClr val="FF0000"/>
                </a:solidFill>
              </a:rPr>
              <a:t>募資概念</a:t>
            </a:r>
            <a:r>
              <a:rPr lang="en-US" altLang="zh-TW" sz="28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zh-TW" altLang="en-US" sz="2800" dirty="0" smtClean="0">
                <a:solidFill>
                  <a:srgbClr val="FF0000"/>
                </a:solidFill>
              </a:rPr>
              <a:t>請投資者投資自己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4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桌遊設計</a:t>
            </a:r>
            <a:r>
              <a:rPr lang="zh-TW" altLang="en-US" dirty="0" smtClean="0"/>
              <a:t>：投資者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</a:rPr>
              <a:t>全班同學都是投資者，每人</a:t>
            </a:r>
            <a:r>
              <a:rPr lang="en-US" altLang="zh-TW" sz="2400" dirty="0" smtClean="0">
                <a:solidFill>
                  <a:srgbClr val="FF0000"/>
                </a:solidFill>
              </a:rPr>
              <a:t>100</a:t>
            </a:r>
            <a:r>
              <a:rPr lang="zh-TW" altLang="en-US" sz="2400" dirty="0" smtClean="0">
                <a:solidFill>
                  <a:srgbClr val="FF0000"/>
                </a:solidFill>
              </a:rPr>
              <a:t>分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可以自由選擇要分配投資各個專案的分數，總分不得超過</a:t>
            </a:r>
            <a:r>
              <a:rPr lang="en-US" altLang="zh-TW" sz="2400" dirty="0" smtClean="0">
                <a:solidFill>
                  <a:srgbClr val="FF0000"/>
                </a:solidFill>
              </a:rPr>
              <a:t>100</a:t>
            </a:r>
            <a:r>
              <a:rPr lang="zh-TW" altLang="en-US" sz="2400" dirty="0" smtClean="0">
                <a:solidFill>
                  <a:srgbClr val="FF0000"/>
                </a:solidFill>
              </a:rPr>
              <a:t>分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若投資之專案，第一輪募資失敗</a:t>
            </a:r>
            <a:r>
              <a:rPr lang="en-US" altLang="zh-TW" sz="2400" dirty="0" smtClean="0">
                <a:solidFill>
                  <a:srgbClr val="FF0000"/>
                </a:solidFill>
              </a:rPr>
              <a:t>(</a:t>
            </a:r>
            <a:r>
              <a:rPr lang="zh-TW" altLang="en-US" sz="2400" dirty="0" smtClean="0">
                <a:solidFill>
                  <a:srgbClr val="FF0000"/>
                </a:solidFill>
              </a:rPr>
              <a:t>分數落差最大的組別會被淘汰</a:t>
            </a:r>
            <a:r>
              <a:rPr lang="en-US" altLang="zh-TW" sz="2400" dirty="0" smtClean="0">
                <a:solidFill>
                  <a:srgbClr val="FF0000"/>
                </a:solidFill>
              </a:rPr>
              <a:t>)</a:t>
            </a:r>
            <a:r>
              <a:rPr lang="zh-TW" altLang="en-US" sz="2400" dirty="0" smtClean="0">
                <a:solidFill>
                  <a:srgbClr val="FF0000"/>
                </a:solidFill>
              </a:rPr>
              <a:t>，則投資在該專案的分數歸零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71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桌遊設計：投資者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000" dirty="0" smtClean="0">
                <a:solidFill>
                  <a:srgbClr val="FF0000"/>
                </a:solidFill>
              </a:rPr>
              <a:t>投資的專案第一輪成功募資，投資分數</a:t>
            </a:r>
            <a:r>
              <a:rPr lang="en-US" altLang="zh-TW" sz="2000" dirty="0" smtClean="0">
                <a:solidFill>
                  <a:srgbClr val="FF0000"/>
                </a:solidFill>
              </a:rPr>
              <a:t>*0.6</a:t>
            </a:r>
            <a:r>
              <a:rPr lang="zh-TW" altLang="en-US" sz="2000" dirty="0" smtClean="0">
                <a:solidFill>
                  <a:srgbClr val="FF0000"/>
                </a:solidFill>
              </a:rPr>
              <a:t>倍</a:t>
            </a:r>
            <a:endParaRPr lang="en-US" altLang="zh-TW" sz="2000" dirty="0" smtClean="0">
              <a:solidFill>
                <a:srgbClr val="FF0000"/>
              </a:solidFill>
            </a:endParaRPr>
          </a:p>
          <a:p>
            <a:r>
              <a:rPr lang="zh-TW" altLang="en-US" sz="2000" dirty="0" smtClean="0">
                <a:solidFill>
                  <a:srgbClr val="FF0000"/>
                </a:solidFill>
              </a:rPr>
              <a:t>投資專案在第二次月考後有把概念真正設計出規則、卡牌</a:t>
            </a:r>
            <a:r>
              <a:rPr lang="zh-TW" altLang="en-US" sz="2000" dirty="0">
                <a:solidFill>
                  <a:srgbClr val="FF0000"/>
                </a:solidFill>
              </a:rPr>
              <a:t>者，投資分數</a:t>
            </a:r>
            <a:r>
              <a:rPr lang="zh-TW" altLang="en-US" sz="2000" dirty="0" smtClean="0">
                <a:solidFill>
                  <a:srgbClr val="FF0000"/>
                </a:solidFill>
              </a:rPr>
              <a:t>*</a:t>
            </a:r>
            <a:r>
              <a:rPr lang="en-US" altLang="zh-TW" sz="2000" dirty="0" smtClean="0">
                <a:solidFill>
                  <a:srgbClr val="FF0000"/>
                </a:solidFill>
              </a:rPr>
              <a:t>1.2</a:t>
            </a:r>
            <a:r>
              <a:rPr lang="zh-TW" altLang="en-US" sz="2000" dirty="0" smtClean="0">
                <a:solidFill>
                  <a:srgbClr val="FF0000"/>
                </a:solidFill>
              </a:rPr>
              <a:t>倍</a:t>
            </a:r>
            <a:endParaRPr lang="zh-TW" altLang="en-US" sz="2000" dirty="0">
              <a:solidFill>
                <a:srgbClr val="FF0000"/>
              </a:solidFill>
            </a:endParaRPr>
          </a:p>
          <a:p>
            <a:r>
              <a:rPr lang="zh-TW" altLang="en-US" sz="2000" dirty="0" smtClean="0">
                <a:solidFill>
                  <a:srgbClr val="FF0000"/>
                </a:solidFill>
              </a:rPr>
              <a:t>投資專案後即成為股東，要監督專案成功</a:t>
            </a:r>
            <a:endParaRPr lang="en-US" altLang="zh-TW" sz="2000" dirty="0" smtClean="0">
              <a:solidFill>
                <a:srgbClr val="FF0000"/>
              </a:solidFill>
            </a:endParaRPr>
          </a:p>
          <a:p>
            <a:r>
              <a:rPr lang="zh-TW" altLang="en-US" sz="2000" dirty="0" smtClean="0">
                <a:solidFill>
                  <a:srgbClr val="FF0000"/>
                </a:solidFill>
              </a:rPr>
              <a:t>投資專案分數占學期成績</a:t>
            </a:r>
            <a:r>
              <a:rPr lang="en-US" altLang="zh-TW" sz="2000" dirty="0" smtClean="0">
                <a:solidFill>
                  <a:srgbClr val="FF0000"/>
                </a:solidFill>
              </a:rPr>
              <a:t>30%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5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桌遊設計</a:t>
            </a:r>
            <a:r>
              <a:rPr lang="zh-TW" altLang="en-US" dirty="0" smtClean="0"/>
              <a:t>：設計</a:t>
            </a:r>
            <a:r>
              <a:rPr lang="en-US" altLang="zh-TW" dirty="0" smtClean="0"/>
              <a:t>&amp;</a:t>
            </a:r>
            <a:r>
              <a:rPr lang="zh-TW" altLang="en-US" dirty="0" smtClean="0"/>
              <a:t>投資者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</a:rPr>
              <a:t>投資專案第二輪成功設計出來，跟大家報告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投票選出三組最想玩的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投資分數*</a:t>
            </a:r>
            <a:r>
              <a:rPr lang="en-US" altLang="zh-TW" sz="2400" dirty="0" smtClean="0">
                <a:solidFill>
                  <a:srgbClr val="FF0000"/>
                </a:solidFill>
              </a:rPr>
              <a:t>2</a:t>
            </a:r>
            <a:r>
              <a:rPr lang="zh-TW" altLang="en-US" sz="2400" dirty="0" smtClean="0">
                <a:solidFill>
                  <a:srgbClr val="FF0000"/>
                </a:solidFill>
              </a:rPr>
              <a:t>倍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請廠商將該桌遊真正印出來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大家真的能試玩 → 新桌遊誕生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524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時裝">
  <a:themeElements>
    <a:clrScheme name="時裝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黑領帶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時裝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223</TotalTime>
  <Words>409</Words>
  <Application>Microsoft Office PowerPoint</Application>
  <PresentationFormat>如螢幕大小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時裝</vt:lpstr>
      <vt:lpstr>多元選修課程分享</vt:lpstr>
      <vt:lpstr>素養導向課程設計</vt:lpstr>
      <vt:lpstr>想達到的核心素養一</vt:lpstr>
      <vt:lpstr>想達到的核心素養二</vt:lpstr>
      <vt:lpstr>課程設計</vt:lpstr>
      <vt:lpstr>課程設計</vt:lpstr>
      <vt:lpstr>開始上課</vt:lpstr>
      <vt:lpstr>開始上課</vt:lpstr>
      <vt:lpstr>作業</vt:lpstr>
      <vt:lpstr>桌遊設計：設計者</vt:lpstr>
      <vt:lpstr>桌遊設計：投資者</vt:lpstr>
      <vt:lpstr>桌遊設計：投資者</vt:lpstr>
      <vt:lpstr>桌遊設計：設計&amp;投資者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素養導向課程設計分享</dc:title>
  <dc:creator>Administrator</dc:creator>
  <cp:lastModifiedBy>user</cp:lastModifiedBy>
  <cp:revision>12</cp:revision>
  <dcterms:created xsi:type="dcterms:W3CDTF">2018-04-12T02:38:01Z</dcterms:created>
  <dcterms:modified xsi:type="dcterms:W3CDTF">2018-08-24T02:25:07Z</dcterms:modified>
</cp:coreProperties>
</file>