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2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</p:sldMasterIdLst>
  <p:sldIdLst>
    <p:sldId id="257" r:id="rId9"/>
    <p:sldId id="256" r:id="rId10"/>
    <p:sldId id="300" r:id="rId11"/>
    <p:sldId id="258" r:id="rId12"/>
    <p:sldId id="260" r:id="rId13"/>
    <p:sldId id="259" r:id="rId14"/>
    <p:sldId id="287" r:id="rId15"/>
    <p:sldId id="261" r:id="rId16"/>
    <p:sldId id="262" r:id="rId17"/>
    <p:sldId id="263" r:id="rId18"/>
    <p:sldId id="264" r:id="rId19"/>
    <p:sldId id="265" r:id="rId20"/>
    <p:sldId id="286" r:id="rId21"/>
    <p:sldId id="283" r:id="rId22"/>
    <p:sldId id="298" r:id="rId23"/>
    <p:sldId id="284" r:id="rId24"/>
    <p:sldId id="285" r:id="rId25"/>
    <p:sldId id="275" r:id="rId26"/>
    <p:sldId id="276" r:id="rId27"/>
    <p:sldId id="277" r:id="rId28"/>
    <p:sldId id="278" r:id="rId29"/>
    <p:sldId id="279" r:id="rId30"/>
    <p:sldId id="288" r:id="rId31"/>
    <p:sldId id="289" r:id="rId32"/>
    <p:sldId id="294" r:id="rId33"/>
    <p:sldId id="295" r:id="rId34"/>
    <p:sldId id="296" r:id="rId35"/>
    <p:sldId id="297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99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 autoAdjust="0"/>
    <p:restoredTop sz="94643"/>
  </p:normalViewPr>
  <p:slideViewPr>
    <p:cSldViewPr snapToGrid="0" snapToObjects="1">
      <p:cViewPr>
        <p:scale>
          <a:sx n="80" d="100"/>
          <a:sy n="80" d="100"/>
        </p:scale>
        <p:origin x="-31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85" y="802300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7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1" y="329311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5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7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41" y="1756130"/>
            <a:ext cx="8643155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43" y="3806203"/>
            <a:ext cx="8630447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43" y="3804985"/>
            <a:ext cx="863044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97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9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7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2" y="804171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5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75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3" y="202301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3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7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7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3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6" y="798974"/>
            <a:ext cx="6012471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2" y="3205499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1" y="3205491"/>
            <a:ext cx="32694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8" y="482178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7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50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31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7" y="5469864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3" y="318642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7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7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5" y="798981"/>
            <a:ext cx="1615743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7" y="798981"/>
            <a:ext cx="7828831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81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047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10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7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33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21" y="4074183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677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12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5" y="3429009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9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18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232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95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9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7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776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9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7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741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03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3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072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1981200"/>
            <a:ext cx="10363200" cy="1876428"/>
          </a:xfrm>
        </p:spPr>
        <p:txBody>
          <a:bodyPr anchor="b"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ctr">
              <a:defRPr sz="44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57628"/>
            <a:ext cx="8534400" cy="1753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3854150"/>
            <a:ext cx="10363200" cy="186085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2356428"/>
            <a:ext cx="10363200" cy="150120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l">
              <a:buNone/>
              <a:defRPr sz="1800">
                <a:solidFill>
                  <a:schemeClr val="tx2"/>
                </a:solidFill>
              </a:defRPr>
            </a:lvl2pPr>
            <a:lvl3pPr marL="914400" indent="0" algn="l">
              <a:buNone/>
              <a:defRPr sz="1600">
                <a:solidFill>
                  <a:schemeClr val="tx2"/>
                </a:solidFill>
              </a:defRPr>
            </a:lvl3pPr>
            <a:lvl4pPr marL="1371600" indent="0" algn="l">
              <a:buNone/>
              <a:defRPr sz="1400">
                <a:solidFill>
                  <a:schemeClr val="tx2"/>
                </a:solidFill>
              </a:defRPr>
            </a:lvl4pPr>
            <a:lvl5pPr marL="1828800" indent="0" algn="l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5011" y="381000"/>
            <a:ext cx="3556000" cy="1833554"/>
          </a:xfr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l">
              <a:defRPr sz="3200" b="1" kern="1200" cap="all" spc="50">
                <a:ln w="1587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70400" y="381008"/>
            <a:ext cx="7213600" cy="57451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35011" y="2214554"/>
            <a:ext cx="3556000" cy="39121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107299" y="553743"/>
            <a:ext cx="9798992" cy="4741531"/>
            <a:chOff x="428596" y="553734"/>
            <a:chExt cx="7349244" cy="4741531"/>
          </a:xfrm>
        </p:grpSpPr>
        <p:sp>
          <p:nvSpPr>
            <p:cNvPr id="16" name="矩形 15"/>
            <p:cNvSpPr/>
            <p:nvPr/>
          </p:nvSpPr>
          <p:spPr>
            <a:xfrm rot="21480000">
              <a:off x="428596" y="580356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1540000">
              <a:off x="437473" y="571479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437481" y="553734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02552" y="612785"/>
            <a:ext cx="9620317" cy="4602175"/>
          </a:xfrm>
          <a:solidFill>
            <a:schemeClr val="bg2">
              <a:tint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 useBgFill="1"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595295"/>
            <a:ext cx="1809720" cy="5691227"/>
          </a:xfrm>
          <a:noFill/>
        </p:spPr>
        <p:txBody>
          <a:bodyPr vert="eaVert" anchor="ctr">
            <a:noAutofit/>
          </a:bodyPr>
          <a:lstStyle>
            <a:lvl1pPr algn="l">
              <a:defRPr lang="zh-CN" altLang="en-US" sz="32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285976" y="5481658"/>
            <a:ext cx="9620317" cy="804862"/>
          </a:xfrm>
        </p:spPr>
        <p:txBody>
          <a:bodyPr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715525" y="274649"/>
            <a:ext cx="1866875" cy="5851525"/>
          </a:xfrm>
        </p:spPr>
        <p:txBody>
          <a:bodyPr vert="eaVert"/>
          <a:lstStyle>
            <a:lvl1pPr>
              <a:defRPr lang="zh-CN" altLang="en-US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9105925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8"/>
            <a:ext cx="22352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2" y="1859764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7"/>
            <a:ext cx="812800" cy="365125"/>
          </a:xfrm>
        </p:spPr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32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F02-748E-EF4D-9DED-A5448E6291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4ED-D30F-6848-B27D-EEECEDC6F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DBF5F9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2350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5902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DBF5F9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115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2518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859762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1884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076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7403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998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5"/>
            <a:ext cx="812800" cy="365125"/>
          </a:xfrm>
        </p:spPr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30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333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3490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9712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1981200"/>
            <a:ext cx="10363200" cy="1876428"/>
          </a:xfrm>
        </p:spPr>
        <p:txBody>
          <a:bodyPr anchor="b"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ctr">
              <a:defRPr sz="44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57628"/>
            <a:ext cx="8534400" cy="1753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5197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24632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3854150"/>
            <a:ext cx="10363200" cy="186085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2356428"/>
            <a:ext cx="10363200" cy="150120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l">
              <a:buNone/>
              <a:defRPr sz="1800">
                <a:solidFill>
                  <a:schemeClr val="tx2"/>
                </a:solidFill>
              </a:defRPr>
            </a:lvl2pPr>
            <a:lvl3pPr marL="914400" indent="0" algn="l">
              <a:buNone/>
              <a:defRPr sz="1600">
                <a:solidFill>
                  <a:schemeClr val="tx2"/>
                </a:solidFill>
              </a:defRPr>
            </a:lvl3pPr>
            <a:lvl4pPr marL="1371600" indent="0" algn="l">
              <a:buNone/>
              <a:defRPr sz="1400">
                <a:solidFill>
                  <a:schemeClr val="tx2"/>
                </a:solidFill>
              </a:defRPr>
            </a:lvl4pPr>
            <a:lvl5pPr marL="1828800" indent="0" algn="l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white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46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9062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209542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3142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238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5011" y="381000"/>
            <a:ext cx="3556000" cy="1833554"/>
          </a:xfr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l">
              <a:defRPr sz="3200" b="1" kern="1200" cap="all" spc="50">
                <a:ln w="1587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70400" y="381002"/>
            <a:ext cx="7213600" cy="57451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35011" y="2214554"/>
            <a:ext cx="3556000" cy="39121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137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107299" y="553737"/>
            <a:ext cx="9798992" cy="4741531"/>
            <a:chOff x="428596" y="553734"/>
            <a:chExt cx="7349244" cy="4741531"/>
          </a:xfrm>
        </p:grpSpPr>
        <p:sp>
          <p:nvSpPr>
            <p:cNvPr id="16" name="矩形 15"/>
            <p:cNvSpPr/>
            <p:nvPr/>
          </p:nvSpPr>
          <p:spPr>
            <a:xfrm rot="21480000">
              <a:off x="428596" y="580356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rot="21540000">
              <a:off x="437473" y="571479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37481" y="553734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02551" y="612779"/>
            <a:ext cx="9620317" cy="4602175"/>
          </a:xfrm>
          <a:solidFill>
            <a:schemeClr val="bg2">
              <a:tint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 useBgFill="1"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595295"/>
            <a:ext cx="1809720" cy="5691227"/>
          </a:xfrm>
          <a:noFill/>
        </p:spPr>
        <p:txBody>
          <a:bodyPr vert="eaVert" anchor="ctr">
            <a:noAutofit/>
          </a:bodyPr>
          <a:lstStyle>
            <a:lvl1pPr algn="l">
              <a:defRPr lang="zh-CN" altLang="en-US" sz="32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285975" y="5481658"/>
            <a:ext cx="9620317" cy="804862"/>
          </a:xfrm>
        </p:spPr>
        <p:txBody>
          <a:bodyPr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855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73781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715525" y="274643"/>
            <a:ext cx="1866875" cy="5851525"/>
          </a:xfrm>
        </p:spPr>
        <p:txBody>
          <a:bodyPr vert="eaVert"/>
          <a:lstStyle>
            <a:lvl1pPr>
              <a:defRPr lang="zh-CN" altLang="en-US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9105925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0923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454660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1117600" y="1762090"/>
            <a:ext cx="3362368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91097" y="3721473"/>
            <a:ext cx="682752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55300" y="6429375"/>
            <a:ext cx="1168400" cy="292100"/>
          </a:xfrm>
        </p:spPr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1117600" y="1762090"/>
            <a:ext cx="3362368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986528" y="1417320"/>
            <a:ext cx="682752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1117600" y="1762090"/>
            <a:ext cx="3362368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7319512" y="0"/>
            <a:ext cx="4525024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368300" y="228601"/>
            <a:ext cx="1145540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65760" y="1298448"/>
            <a:ext cx="11460480" cy="49377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454660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4991099" y="1400175"/>
            <a:ext cx="682752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45720" y="136642"/>
            <a:ext cx="4434865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978401" y="2895600"/>
            <a:ext cx="6839391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68300" y="228601"/>
            <a:ext cx="1145540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68300" y="1298448"/>
            <a:ext cx="566928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6154420" y="1298448"/>
            <a:ext cx="566928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368300" y="228601"/>
            <a:ext cx="1145540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368300" y="1810512"/>
            <a:ext cx="566928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6154420" y="1810512"/>
            <a:ext cx="566928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0" y="1298449"/>
            <a:ext cx="566420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6154420" y="1298449"/>
            <a:ext cx="566420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368300" y="228601"/>
            <a:ext cx="1145540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454660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68300" y="228601"/>
            <a:ext cx="377952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5034580" y="533400"/>
            <a:ext cx="6751021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299" y="1539240"/>
            <a:ext cx="377952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454660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46600" y="0"/>
            <a:ext cx="764540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368299" y="228600"/>
            <a:ext cx="377952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65760" y="1536192"/>
            <a:ext cx="377952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D8C3-0A5B-438C-8A7A-B840563A949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6B21-DAD7-4EC2-9CE4-E3F611963F7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82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81" y="804527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81" y="2015734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41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11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1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73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defTabSz="914400"/>
            <a:fld id="{D2796442-2C1A-4407-BF69-3AA74A1A3BBC}" type="datetimeFigureOut">
              <a:rPr lang="zh-TW" altLang="en-US" smtClean="0">
                <a:solidFill>
                  <a:srgbClr val="073E87"/>
                </a:solidFill>
              </a:rPr>
              <a:pPr defTabSz="914400"/>
              <a:t>2019/8/10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90" y="6250173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defTabSz="914400"/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2" y="6250172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defTabSz="914400"/>
            <a:fld id="{3DBAC397-4C6A-4C22-A3BA-3836C625C4E7}" type="slidenum">
              <a:rPr lang="zh-TW" altLang="en-US" smtClean="0">
                <a:solidFill>
                  <a:srgbClr val="073E87"/>
                </a:solidFill>
              </a:rPr>
              <a:pPr defTabSz="914400"/>
              <a:t>‹#›</a:t>
            </a:fld>
            <a:endParaRPr lang="zh-TW" altLang="en-US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62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67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244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1837" y="6484006"/>
            <a:ext cx="28448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8/10/2019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484006"/>
            <a:ext cx="38608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9323525" y="6484006"/>
            <a:ext cx="28448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000" b="1" kern="1200" cap="all" spc="50" dirty="0">
          <a:ln w="1587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31750" dir="3600000" algn="tl" rotWithShape="0">
              <a:srgbClr val="000000">
                <a:alpha val="6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90000"/>
        <a:buFont typeface="Cambria"/>
        <a:buChar char="+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–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Ï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90000"/>
        <a:buFont typeface="Calibri"/>
        <a:buChar char="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=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8/10/2019</a:t>
            </a:fld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8/10/2019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7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7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defTabSz="914400"/>
            <a:fld id="{94E36E73-9A26-4ED7-A2C4-E93A04BACA09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 defTabSz="914400"/>
              <a:t>2019/8/10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5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defTabSz="914400"/>
            <a:fld id="{A3094CC8-4AC3-4BEB-B932-08AC6B7DFBC8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 defTabSz="914400"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3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244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1837" y="6484000"/>
            <a:ext cx="28448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4E36E73-9A26-4ED7-A2C4-E93A04BACA09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2019/8/10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484000"/>
            <a:ext cx="38608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9323525" y="6484000"/>
            <a:ext cx="28448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3094CC8-4AC3-4BEB-B932-08AC6B7DFBC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24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000" b="1" kern="1200" cap="all" spc="50" dirty="0">
          <a:ln w="1587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31750" dir="3600000" algn="tl" rotWithShape="0">
              <a:srgbClr val="000000">
                <a:alpha val="6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90000"/>
        <a:buFont typeface="Cambria"/>
        <a:buChar char="+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–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Ï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90000"/>
        <a:buFont typeface="Calibri"/>
        <a:buChar char="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=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300" y="228601"/>
            <a:ext cx="1145540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1295401"/>
            <a:ext cx="1145540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300" y="6429375"/>
            <a:ext cx="28448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1099" y="6429375"/>
            <a:ext cx="5448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5300" y="6429375"/>
            <a:ext cx="116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063C39-5BA2-6046-A60B-D4EE4A941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1" y="1042425"/>
            <a:ext cx="9603275" cy="698460"/>
          </a:xfrm>
        </p:spPr>
        <p:txBody>
          <a:bodyPr>
            <a:normAutofit/>
          </a:bodyPr>
          <a:lstStyle/>
          <a:p>
            <a:pPr algn="ctr"/>
            <a:r>
              <a:rPr lang="en-US" altLang="zh-TW" sz="3600" b="1" dirty="0" smtClean="0"/>
              <a:t>108-1</a:t>
            </a:r>
            <a:r>
              <a:rPr lang="zh-TW" altLang="en-US" sz="3600" b="1" dirty="0" smtClean="0"/>
              <a:t>英文科</a:t>
            </a:r>
            <a:r>
              <a:rPr lang="zh-TW" altLang="en-US" sz="3600" b="1" dirty="0"/>
              <a:t>開設課程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7CCD3D-0284-8B4A-A588-EBCF9BC6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06" y="2015734"/>
            <a:ext cx="5958622" cy="3450613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400" b="1" dirty="0"/>
              <a:t>多元</a:t>
            </a:r>
            <a:r>
              <a:rPr lang="zh-TW" altLang="en-US" sz="3400" b="1" dirty="0" smtClean="0"/>
              <a:t>選修</a:t>
            </a:r>
            <a:endParaRPr lang="en-US" altLang="zh-TW" sz="3400" b="1" dirty="0" smtClean="0"/>
          </a:p>
          <a:p>
            <a:pPr marL="0" indent="0">
              <a:buNone/>
            </a:pPr>
            <a:r>
              <a:rPr lang="zh-TW" altLang="en-US" sz="3400" dirty="0"/>
              <a:t> </a:t>
            </a:r>
            <a:r>
              <a:rPr lang="zh-TW" altLang="en-US" sz="3400" dirty="0" smtClean="0"/>
              <a:t> 新聞議題看世界</a:t>
            </a:r>
            <a:r>
              <a:rPr lang="en-US" altLang="zh-TW" sz="3400" dirty="0" smtClean="0"/>
              <a:t>(</a:t>
            </a:r>
            <a:r>
              <a:rPr lang="zh-TW" altLang="en-US" sz="3400" dirty="0" smtClean="0"/>
              <a:t>李嘉恩老師</a:t>
            </a:r>
            <a:r>
              <a:rPr lang="en-US" altLang="zh-TW" sz="3400" dirty="0" smtClean="0"/>
              <a:t>)</a:t>
            </a:r>
          </a:p>
          <a:p>
            <a:pPr marL="0" indent="0">
              <a:buNone/>
            </a:pPr>
            <a:r>
              <a:rPr lang="zh-TW" altLang="en-US" sz="3400" dirty="0"/>
              <a:t> </a:t>
            </a:r>
            <a:r>
              <a:rPr lang="zh-TW" altLang="en-US" sz="3400" dirty="0" smtClean="0"/>
              <a:t> 英文聽講練習</a:t>
            </a:r>
            <a:r>
              <a:rPr lang="en-US" altLang="zh-TW" sz="3400" dirty="0" smtClean="0"/>
              <a:t>(</a:t>
            </a:r>
            <a:r>
              <a:rPr lang="zh-TW" altLang="en-US" sz="3400" dirty="0" smtClean="0"/>
              <a:t>洪荷婷老師</a:t>
            </a:r>
            <a:r>
              <a:rPr lang="en-US" altLang="zh-TW" sz="3400" dirty="0" smtClean="0"/>
              <a:t>)</a:t>
            </a:r>
          </a:p>
          <a:p>
            <a:pPr marL="0" indent="0">
              <a:buNone/>
            </a:pPr>
            <a:r>
              <a:rPr lang="zh-TW" altLang="en-US" sz="3400" dirty="0"/>
              <a:t> </a:t>
            </a:r>
            <a:r>
              <a:rPr lang="zh-TW" altLang="en-US" sz="3400" dirty="0" smtClean="0"/>
              <a:t> 文學議題導讀 </a:t>
            </a:r>
            <a:r>
              <a:rPr lang="en-US" altLang="zh-TW" sz="3400" dirty="0" smtClean="0"/>
              <a:t>(</a:t>
            </a:r>
            <a:r>
              <a:rPr lang="zh-TW" altLang="en-US" sz="3400" dirty="0" smtClean="0"/>
              <a:t>林伯勳老師</a:t>
            </a:r>
            <a:r>
              <a:rPr lang="en-US" altLang="zh-TW" sz="3400" dirty="0" smtClean="0"/>
              <a:t>)</a:t>
            </a:r>
          </a:p>
          <a:p>
            <a:pPr marL="0" indent="0">
              <a:buNone/>
            </a:pPr>
            <a:r>
              <a:rPr lang="zh-TW" altLang="en-US" sz="3600" dirty="0"/>
              <a:t> </a:t>
            </a:r>
            <a:r>
              <a:rPr lang="zh-TW" altLang="en-US" sz="3600" dirty="0" smtClean="0"/>
              <a:t> </a:t>
            </a:r>
            <a:endParaRPr lang="zh-CN" alt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077CCD3D-0284-8B4A-A588-EBCF9BC679BB}"/>
              </a:ext>
            </a:extLst>
          </p:cNvPr>
          <p:cNvSpPr txBox="1">
            <a:spLocks/>
          </p:cNvSpPr>
          <p:nvPr/>
        </p:nvSpPr>
        <p:spPr>
          <a:xfrm>
            <a:off x="5581403" y="2015734"/>
            <a:ext cx="6432468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1" dirty="0"/>
              <a:t>微課程</a:t>
            </a:r>
            <a:endParaRPr lang="en-US" altLang="zh-TW" sz="3600" b="1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3600" dirty="0" smtClean="0"/>
              <a:t>  中級英語口說練習</a:t>
            </a:r>
            <a:r>
              <a:rPr lang="en-US" altLang="zh-TW" sz="3600" dirty="0" smtClean="0"/>
              <a:t>(</a:t>
            </a:r>
            <a:r>
              <a:rPr lang="zh-TW" altLang="en-US" sz="3600" dirty="0"/>
              <a:t>蕭雯</a:t>
            </a:r>
            <a:r>
              <a:rPr lang="zh-TW" altLang="en-US" sz="3600" dirty="0" smtClean="0"/>
              <a:t>老師</a:t>
            </a:r>
            <a:r>
              <a:rPr lang="en-US" altLang="zh-TW" sz="3600" dirty="0" smtClean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3600" dirty="0" smtClean="0"/>
              <a:t>  中級英語口說練習</a:t>
            </a:r>
            <a:r>
              <a:rPr lang="en-US" altLang="zh-TW" sz="3600" dirty="0" smtClean="0"/>
              <a:t>(</a:t>
            </a:r>
            <a:r>
              <a:rPr lang="zh-TW" altLang="en-US" sz="3600" dirty="0"/>
              <a:t>黃鈺真</a:t>
            </a:r>
            <a:r>
              <a:rPr lang="zh-TW" altLang="en-US" sz="3600" dirty="0" smtClean="0"/>
              <a:t>老師</a:t>
            </a:r>
            <a:r>
              <a:rPr lang="en-US" altLang="zh-TW" sz="3600" dirty="0" smtClean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3600" dirty="0" smtClean="0"/>
              <a:t>  中英翻譯</a:t>
            </a:r>
            <a:r>
              <a:rPr lang="en-US" altLang="zh-TW" sz="3600" dirty="0" smtClean="0"/>
              <a:t>I: </a:t>
            </a:r>
            <a:r>
              <a:rPr lang="zh-TW" altLang="en-US" sz="3600" dirty="0" smtClean="0"/>
              <a:t>法則與實作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曾詠善老師</a:t>
            </a:r>
            <a:r>
              <a:rPr lang="en-US" altLang="zh-TW" sz="3600" dirty="0" smtClean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3600" dirty="0" smtClean="0"/>
              <a:t>  </a:t>
            </a:r>
            <a:endParaRPr lang="zh-CN" alt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6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8F4D43-71AB-EA42-94AE-E1D88CBAE8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3200" b="1" dirty="0" smtClean="0"/>
              <a:t>(108-1</a:t>
            </a:r>
            <a:r>
              <a:rPr lang="zh-TW" altLang="en-US" sz="3200" b="1" dirty="0" smtClean="0"/>
              <a:t>多元選修</a:t>
            </a:r>
            <a:r>
              <a:rPr lang="en-US" altLang="zh-TW" sz="3200" b="1" dirty="0" smtClean="0"/>
              <a:t>)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 smtClean="0"/>
              <a:t>新聞</a:t>
            </a:r>
            <a:r>
              <a:rPr lang="zh-TW" altLang="en-US" b="1" dirty="0"/>
              <a:t>議題看世界</a:t>
            </a:r>
            <a:r>
              <a:rPr lang="en-GB" b="1" dirty="0"/>
              <a:t> 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F50852B-4B36-8C47-90BF-2035798464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授課教師：</a:t>
            </a:r>
            <a:r>
              <a:rPr lang="zh-CN" altLang="en-US" sz="2800" dirty="0" smtClean="0"/>
              <a:t>李嘉恩</a:t>
            </a:r>
            <a:r>
              <a:rPr lang="zh-TW" altLang="en-US" sz="2800" dirty="0" smtClean="0"/>
              <a:t> </a:t>
            </a:r>
            <a:r>
              <a:rPr lang="zh-CN" altLang="en-US" sz="2800" dirty="0" smtClean="0"/>
              <a:t>老師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161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063C39-5BA2-6046-A60B-D4EE4A941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1" y="1042425"/>
            <a:ext cx="9603275" cy="698460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學習目標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7CCD3D-0284-8B4A-A588-EBCF9BC67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3600" dirty="0"/>
              <a:t>能在有限時間內大量閱讀特定主題新聞，並掌握議題要點</a:t>
            </a:r>
            <a:r>
              <a:rPr lang="zh-CN" altLang="en-US" sz="3600" dirty="0" smtClean="0"/>
              <a:t>。</a:t>
            </a:r>
            <a:endParaRPr lang="zh-CN" altLang="en-US" sz="3600" dirty="0"/>
          </a:p>
          <a:p>
            <a:r>
              <a:rPr lang="zh-CN" altLang="en-US" sz="3600" dirty="0"/>
              <a:t>綜合整理比較不同議題論述</a:t>
            </a:r>
            <a:r>
              <a:rPr lang="zh-CN" altLang="en-US" sz="3600" dirty="0" smtClean="0"/>
              <a:t>。</a:t>
            </a:r>
            <a:endParaRPr lang="zh-CN" altLang="en-US" sz="3600" dirty="0"/>
          </a:p>
          <a:p>
            <a:r>
              <a:rPr lang="zh-CN" altLang="en-US" sz="3600" dirty="0"/>
              <a:t>使用英文以口頭及文字發表對於不同主題的看法。</a:t>
            </a:r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99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A27DEB-2708-C944-B8E3-AE9188B39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1" y="1159625"/>
            <a:ext cx="9603275" cy="856115"/>
          </a:xfrm>
        </p:spPr>
        <p:txBody>
          <a:bodyPr/>
          <a:lstStyle/>
          <a:p>
            <a:r>
              <a:rPr lang="zh-TW" altLang="en-US" b="1" dirty="0"/>
              <a:t>核心議題</a:t>
            </a:r>
            <a:r>
              <a:rPr lang="en-GB" b="1" dirty="0"/>
              <a:t> </a:t>
            </a:r>
            <a:endParaRPr lang="en-U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D61086D-E42C-9C46-B9C8-3E0A51859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9"/>
            <a:ext cx="9603275" cy="3767551"/>
          </a:xfrm>
        </p:spPr>
        <p:txBody>
          <a:bodyPr>
            <a:normAutofit lnSpcReduction="10000"/>
          </a:bodyPr>
          <a:lstStyle/>
          <a:p>
            <a:r>
              <a:rPr lang="zh-TW" altLang="en-US" sz="3600" dirty="0"/>
              <a:t>新聞結構介紹</a:t>
            </a:r>
            <a:r>
              <a:rPr lang="en-GB" sz="3600" dirty="0"/>
              <a:t> </a:t>
            </a:r>
          </a:p>
          <a:p>
            <a:r>
              <a:rPr lang="zh-TW" altLang="en-US" sz="3600" dirty="0"/>
              <a:t>網路安全</a:t>
            </a:r>
            <a:endParaRPr lang="en-GB" altLang="zh-TW" sz="3600" dirty="0"/>
          </a:p>
          <a:p>
            <a:r>
              <a:rPr lang="zh-TW" altLang="en-US" sz="3600" dirty="0"/>
              <a:t>人權</a:t>
            </a:r>
            <a:endParaRPr lang="en-GB" altLang="zh-TW" sz="3600" dirty="0"/>
          </a:p>
          <a:p>
            <a:r>
              <a:rPr lang="zh-TW" altLang="en-US" sz="3600" dirty="0"/>
              <a:t>政治</a:t>
            </a:r>
            <a:endParaRPr lang="en-GB" altLang="zh-TW" sz="3600" dirty="0"/>
          </a:p>
          <a:p>
            <a:r>
              <a:rPr lang="zh-TW" altLang="en-US" sz="3600" dirty="0"/>
              <a:t>環保</a:t>
            </a:r>
            <a:r>
              <a:rPr lang="en-GB" sz="36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6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A38A51-2ACE-0844-AA00-E956B4AFD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1" y="1214428"/>
            <a:ext cx="9603275" cy="1049235"/>
          </a:xfrm>
        </p:spPr>
        <p:txBody>
          <a:bodyPr/>
          <a:lstStyle/>
          <a:p>
            <a:r>
              <a:rPr lang="zh-CN" altLang="en-US" b="1" dirty="0"/>
              <a:t>課程內容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C1ACAD5-CEF0-BD44-AE0D-E5C1F0F6C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3"/>
            <a:ext cx="9603275" cy="3731925"/>
          </a:xfrm>
        </p:spPr>
        <p:txBody>
          <a:bodyPr>
            <a:normAutofit lnSpcReduction="10000"/>
          </a:bodyPr>
          <a:lstStyle/>
          <a:p>
            <a:r>
              <a:rPr lang="zh-CN" altLang="en-US" sz="3600" dirty="0"/>
              <a:t>課前閱讀相關議題書報、整理核心詞彙及相關表述</a:t>
            </a:r>
            <a:endParaRPr lang="en-GB" altLang="zh-CN" sz="3600" dirty="0"/>
          </a:p>
          <a:p>
            <a:r>
              <a:rPr lang="zh-CN" altLang="en-US" sz="3600" dirty="0"/>
              <a:t>課中觀看新聞影片、小組複習英文詞彙及表述</a:t>
            </a:r>
            <a:endParaRPr lang="en-GB" altLang="zh-CN" sz="3600" dirty="0"/>
          </a:p>
          <a:p>
            <a:r>
              <a:rPr lang="zh-CN" altLang="en-US" sz="3600" dirty="0"/>
              <a:t>口頭報告議題相關事件</a:t>
            </a:r>
            <a:endParaRPr lang="en-GB" altLang="zh-CN" sz="3600" dirty="0"/>
          </a:p>
          <a:p>
            <a:r>
              <a:rPr lang="zh-CN" altLang="en-US" sz="3600" dirty="0"/>
              <a:t>針對議題撰寫評論</a:t>
            </a:r>
            <a:endParaRPr lang="en-US" altLang="zh-CN" sz="3600" dirty="0"/>
          </a:p>
          <a:p>
            <a:pPr marL="0" indent="0">
              <a:buNone/>
            </a:pPr>
            <a:endParaRPr lang="en-GB" altLang="zh-CN" dirty="0"/>
          </a:p>
        </p:txBody>
      </p:sp>
    </p:spTree>
    <p:extLst>
      <p:ext uri="{BB962C8B-B14F-4D97-AF65-F5344CB8AC3E}">
        <p14:creationId xmlns:p14="http://schemas.microsoft.com/office/powerpoint/2010/main" val="2558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08ECDF-3C1C-3644-8737-E324B7C7B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1" y="1098816"/>
            <a:ext cx="9603275" cy="1049235"/>
          </a:xfrm>
        </p:spPr>
        <p:txBody>
          <a:bodyPr/>
          <a:lstStyle/>
          <a:p>
            <a:r>
              <a:rPr lang="zh-TW" altLang="en-US" b="1" dirty="0"/>
              <a:t>評量方式</a:t>
            </a:r>
            <a:r>
              <a:rPr lang="en-GB" b="1" dirty="0"/>
              <a:t>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3089E8-6BDB-2E42-8820-A0AA29F54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/>
              <a:t>課堂個人出席</a:t>
            </a:r>
            <a:r>
              <a:rPr lang="zh-CN" altLang="en-US" sz="3600" dirty="0"/>
              <a:t>及提問</a:t>
            </a:r>
            <a:endParaRPr lang="en-GB" altLang="zh-CN" sz="3600" dirty="0"/>
          </a:p>
          <a:p>
            <a:r>
              <a:rPr lang="zh-TW" altLang="en-US" sz="3600" dirty="0"/>
              <a:t>作業</a:t>
            </a:r>
            <a:endParaRPr lang="en-GB" altLang="zh-TW" sz="3600" dirty="0"/>
          </a:p>
          <a:p>
            <a:r>
              <a:rPr lang="zh-TW" altLang="en-US" sz="3600" dirty="0"/>
              <a:t>期中考紙筆測驗</a:t>
            </a:r>
            <a:r>
              <a:rPr lang="en-US" sz="3600" dirty="0"/>
              <a:t>(</a:t>
            </a:r>
            <a:r>
              <a:rPr lang="zh-TW" altLang="en-US" sz="3600" dirty="0"/>
              <a:t>選擇題及簡答題</a:t>
            </a:r>
            <a:r>
              <a:rPr lang="en-US" sz="3600" dirty="0"/>
              <a:t>)</a:t>
            </a:r>
            <a:endParaRPr lang="en-GB" sz="3600" dirty="0"/>
          </a:p>
          <a:p>
            <a:r>
              <a:rPr lang="zh-TW" altLang="en-US" sz="3600" dirty="0"/>
              <a:t>小組簡報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5719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indent="0"/>
            <a:r>
              <a:rPr lang="en-US" altLang="zh-TW" dirty="0" smtClean="0"/>
              <a:t> </a:t>
            </a:r>
            <a:r>
              <a:rPr lang="en-US" altLang="zh-TW" sz="3200" dirty="0" smtClean="0"/>
              <a:t>(108-1</a:t>
            </a:r>
            <a:r>
              <a:rPr lang="zh-TW" altLang="en-US" sz="3200" dirty="0" smtClean="0"/>
              <a:t>多元選修</a:t>
            </a:r>
            <a:r>
              <a:rPr lang="en-US" altLang="zh-TW" sz="3200" dirty="0" smtClean="0"/>
              <a:t>)</a:t>
            </a:r>
            <a:r>
              <a:rPr lang="en-US" altLang="zh-CN" sz="32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sz="32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英文聽講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練習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en-US" altLang="zh-TW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TW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授課教師：洪荷婷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老師</a:t>
            </a:r>
            <a:r>
              <a:rPr lang="zh-TW" altLang="en-US" b="1" dirty="0"/>
              <a:t/>
            </a:r>
            <a:br>
              <a:rPr lang="zh-TW" altLang="en-US" b="1" dirty="0"/>
            </a:br>
            <a:endParaRPr lang="zh-TW" altLang="en-US" b="1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0782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5C0107-E2E3-7D47-8AB8-6835A67E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5300" u="sng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適合</a:t>
            </a:r>
            <a:r>
              <a:rPr lang="zh-CN" altLang="en-US" sz="49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修這門課的同學</a:t>
            </a:r>
            <a:r>
              <a:rPr lang="en-US" altLang="zh-TW" sz="49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….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0FC39A-A947-D44A-99FD-9A425A3D5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zh-CN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對</a:t>
            </a: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語言學習</a:t>
            </a:r>
            <a:r>
              <a:rPr lang="zh-CN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有興趣</a:t>
            </a:r>
            <a:endParaRPr lang="en-US" altLang="zh-CN" sz="36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喜歡</a:t>
            </a:r>
            <a:r>
              <a:rPr lang="zh-CN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歐美影集</a:t>
            </a:r>
            <a:endParaRPr lang="en-US" altLang="zh-CN" sz="36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喜歡或願意</a:t>
            </a:r>
            <a:r>
              <a:rPr lang="zh-CN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參與討論</a:t>
            </a: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和</a:t>
            </a:r>
            <a:r>
              <a:rPr lang="zh-CN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發言</a:t>
            </a:r>
            <a:endParaRPr lang="en-US" altLang="zh-CN" sz="36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除了獨立作業也喜歡</a:t>
            </a:r>
            <a:r>
              <a:rPr lang="zh-CN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與人合作</a:t>
            </a:r>
            <a:endParaRPr lang="en-US" altLang="zh-CN" sz="36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974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5C0107-E2E3-7D47-8AB8-6835A67E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800" u="sng" dirty="0" smtClean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sz="4800" u="sng" dirty="0" smtClean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4900" u="sng" dirty="0" smtClean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</a:t>
            </a:r>
            <a:r>
              <a:rPr lang="zh-CN" altLang="en-US" sz="4900" u="sng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適合</a:t>
            </a:r>
            <a:r>
              <a:rPr lang="zh-CN" altLang="en-US" sz="49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修這門課的同學</a:t>
            </a:r>
            <a:r>
              <a:rPr lang="en-US" altLang="zh-TW" sz="49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….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0FC39A-A947-D44A-99FD-9A425A3D5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覺得</a:t>
            </a: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分組討論很痛苦</a:t>
            </a: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沒有動力完成選修課作業</a:t>
            </a: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比起發言寧願選擇死亡</a:t>
            </a: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被糾正發音內心會受傷</a:t>
            </a: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已有</a:t>
            </a:r>
            <a:r>
              <a:rPr lang="zh-CN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完美的</a:t>
            </a:r>
            <a:r>
              <a:rPr lang="en-US" altLang="zh-TW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(native-like)</a:t>
            </a:r>
            <a:r>
              <a:rPr lang="zh-CN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英文發音</a:t>
            </a:r>
            <a:r>
              <a:rPr lang="zh-TW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endParaRPr lang="en-US" altLang="zh-CN" sz="36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36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5C0107-E2E3-7D47-8AB8-6835A67E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49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課程</a:t>
            </a:r>
            <a:r>
              <a:rPr lang="zh-CN" altLang="en-US" sz="49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重點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0FC39A-A947-D44A-99FD-9A425A3D5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學習</a:t>
            </a: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有效的口說學習策略</a:t>
            </a: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擺脫台灣學生常見的發音錯誤</a:t>
            </a: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以英文討論不同主題及發表意見</a:t>
            </a: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endParaRPr lang="en-US" altLang="zh-CN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009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5C0107-E2E3-7D47-8AB8-6835A67E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49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上課</a:t>
            </a:r>
            <a:r>
              <a:rPr lang="zh-CN" altLang="en-US" sz="49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時間分配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0FC39A-A947-D44A-99FD-9A425A3D5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主題</a:t>
            </a: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討論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min</a:t>
            </a: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發音練習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min</a:t>
            </a: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隱藏版內容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min</a:t>
            </a:r>
            <a:endParaRPr lang="en-US" altLang="zh-CN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20000"/>
              </a:lnSpc>
            </a:pP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endParaRPr lang="en-US" altLang="zh-CN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endParaRPr lang="en-US" altLang="zh-CN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038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5C0107-E2E3-7D47-8AB8-6835A67E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49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評分</a:t>
            </a:r>
            <a:r>
              <a:rPr lang="zh-CN" altLang="en-US" sz="49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方式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0FC39A-A947-D44A-99FD-9A425A3D5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4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課堂</a:t>
            </a:r>
            <a:r>
              <a:rPr lang="zh-CN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表現</a:t>
            </a:r>
            <a:r>
              <a:rPr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60%</a:t>
            </a:r>
            <a:r>
              <a:rPr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endParaRPr lang="en-US" altLang="zh-TW" sz="3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發音作業</a:t>
            </a:r>
            <a:r>
              <a:rPr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30%</a:t>
            </a:r>
            <a:r>
              <a:rPr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</a:t>
            </a:r>
            <a:r>
              <a:rPr lang="zh-CN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需繳交錄音）</a:t>
            </a:r>
            <a:endParaRPr lang="en-US" altLang="zh-TW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學習歷程檔案</a:t>
            </a:r>
            <a:r>
              <a:rPr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10%</a:t>
            </a:r>
            <a:r>
              <a:rPr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endParaRPr lang="en-US" altLang="zh-TW" sz="3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（收好上課發的學習單）</a:t>
            </a:r>
            <a:endParaRPr lang="en-US" altLang="zh-TW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zh-CN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543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en-US" altLang="zh-TW" sz="3600" dirty="0" smtClean="0"/>
              <a:t>(108-1</a:t>
            </a:r>
            <a:r>
              <a:rPr lang="zh-TW" altLang="en-US" sz="3600" dirty="0"/>
              <a:t>多元選修</a:t>
            </a:r>
            <a:r>
              <a:rPr lang="en-US" altLang="zh-TW" sz="3600" dirty="0" smtClean="0"/>
              <a:t>)</a:t>
            </a:r>
            <a:r>
              <a:rPr lang="en-US" altLang="zh-TW" sz="3600" dirty="0"/>
              <a:t/>
            </a:r>
            <a:br>
              <a:rPr lang="en-US" altLang="zh-TW" sz="3600" dirty="0"/>
            </a:b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6000" dirty="0" smtClean="0"/>
              <a:t>文學</a:t>
            </a:r>
            <a:r>
              <a:rPr lang="zh-TW" altLang="en-US" sz="6000" dirty="0"/>
              <a:t>議題導讀</a:t>
            </a:r>
            <a:br>
              <a:rPr lang="zh-TW" altLang="en-US" sz="6000" dirty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sz="2800" b="1" dirty="0"/>
              <a:t>授課教師：林柏勳 老師</a:t>
            </a:r>
            <a:br>
              <a:rPr lang="zh-TW" altLang="en-US" sz="2800" b="1" dirty="0"/>
            </a:br>
            <a:endParaRPr lang="zh-TW" altLang="en-US" b="1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173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5400" dirty="0"/>
              <a:t>課程</a:t>
            </a:r>
            <a:r>
              <a:rPr lang="zh-TW" altLang="en-US" sz="5400" dirty="0" smtClean="0"/>
              <a:t>目標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zh-TW" sz="3600" dirty="0" smtClean="0"/>
              <a:t>理解</a:t>
            </a:r>
            <a:r>
              <a:rPr lang="zh-TW" altLang="zh-TW" sz="3600" dirty="0"/>
              <a:t>文學文本中的深層意涵並進行細節討論</a:t>
            </a:r>
            <a:r>
              <a:rPr lang="zh-TW" altLang="zh-TW" sz="3600" dirty="0" smtClean="0"/>
              <a:t>。</a:t>
            </a:r>
            <a:endParaRPr lang="en-US" altLang="zh-TW" sz="3600" dirty="0" smtClean="0"/>
          </a:p>
          <a:p>
            <a:r>
              <a:rPr lang="zh-TW" altLang="en-US" sz="3600" dirty="0" smtClean="0"/>
              <a:t>透過</a:t>
            </a:r>
            <a:r>
              <a:rPr lang="zh-TW" altLang="en-US" sz="3600" dirty="0"/>
              <a:t>閱讀中短篇小說，探討人在生活與生命中可能遭逢的困境，進而連結至自身與社會經驗</a:t>
            </a:r>
            <a:r>
              <a:rPr lang="zh-TW" altLang="en-US" sz="3600" dirty="0" smtClean="0"/>
              <a:t>。</a:t>
            </a:r>
            <a:endParaRPr lang="en-US" altLang="zh-TW" sz="3600" dirty="0" smtClean="0"/>
          </a:p>
          <a:p>
            <a:pPr marL="0" indent="0">
              <a:buNone/>
            </a:pPr>
            <a:endParaRPr lang="en-US" altLang="zh-TW" sz="3600" dirty="0" smtClean="0"/>
          </a:p>
          <a:p>
            <a:pPr marL="0" indent="0">
              <a:buNone/>
            </a:pPr>
            <a:r>
              <a:rPr lang="zh-TW" altLang="en-US" sz="3600" dirty="0"/>
              <a:t/>
            </a:r>
            <a:br>
              <a:rPr lang="zh-TW" altLang="en-US" sz="3600" dirty="0"/>
            </a:b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89113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514088"/>
            <a:ext cx="10972800" cy="1143000"/>
          </a:xfrm>
        </p:spPr>
        <p:txBody>
          <a:bodyPr/>
          <a:lstStyle/>
          <a:p>
            <a:pPr algn="ctr"/>
            <a:r>
              <a:rPr lang="zh-TW" altLang="en-US" sz="5400" dirty="0" smtClean="0"/>
              <a:t>課程內容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zh-TW" altLang="en-US" sz="36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087405"/>
              </p:ext>
            </p:extLst>
          </p:nvPr>
        </p:nvGraphicFramePr>
        <p:xfrm>
          <a:off x="657101" y="1687362"/>
          <a:ext cx="10755086" cy="48768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{284E427A-3D55-4303-BF80-6455036E1DE7}</a:tableStyleId>
              </a:tblPr>
              <a:tblGrid>
                <a:gridCol w="2189514"/>
                <a:gridCol w="8565572"/>
              </a:tblGrid>
              <a:tr h="4015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dirty="0">
                          <a:effectLst/>
                        </a:rPr>
                        <a:t>導論</a:t>
                      </a:r>
                      <a:endParaRPr lang="zh-TW" sz="3200" dirty="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>
                          <a:effectLst/>
                        </a:rPr>
                        <a:t>文學的理由(高行健)</a:t>
                      </a:r>
                      <a:endParaRPr lang="zh-TW" sz="320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</a:tr>
              <a:tr h="403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>
                          <a:effectLst/>
                        </a:rPr>
                        <a:t>女性</a:t>
                      </a:r>
                      <a:endParaRPr lang="zh-TW" sz="320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dirty="0">
                          <a:effectLst/>
                        </a:rPr>
                        <a:t>自己的天空(袁瓊瓊)、The Story of an Hour (Kate Chopin)</a:t>
                      </a:r>
                      <a:endParaRPr lang="zh-TW" sz="3200" dirty="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</a:tr>
              <a:tr h="4290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>
                          <a:effectLst/>
                        </a:rPr>
                        <a:t>同志/酷兒</a:t>
                      </a:r>
                      <a:endParaRPr lang="zh-TW" sz="320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dirty="0">
                          <a:effectLst/>
                        </a:rPr>
                        <a:t>鱷魚手記(邱妙津)、儀式(紀大偉) </a:t>
                      </a:r>
                      <a:endParaRPr lang="zh-TW" sz="3200" dirty="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</a:tr>
              <a:tr h="4015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>
                          <a:effectLst/>
                        </a:rPr>
                        <a:t>青少年</a:t>
                      </a:r>
                      <a:endParaRPr lang="zh-TW" sz="320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dirty="0">
                          <a:effectLst/>
                        </a:rPr>
                        <a:t>寂寞的十七歲(白先勇)、十八歲出門遠行(余華)、彈子王(郭箏)</a:t>
                      </a:r>
                      <a:endParaRPr lang="zh-TW" sz="3200" dirty="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</a:tr>
              <a:tr h="418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>
                          <a:effectLst/>
                        </a:rPr>
                        <a:t>生活</a:t>
                      </a:r>
                      <a:endParaRPr lang="zh-TW" sz="320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The Secret Life of Walter </a:t>
                      </a:r>
                      <a:r>
                        <a:rPr lang="en-US" sz="3200" dirty="0" err="1">
                          <a:effectLst/>
                        </a:rPr>
                        <a:t>Mitty</a:t>
                      </a:r>
                      <a:r>
                        <a:rPr lang="en-US" sz="3200" dirty="0">
                          <a:effectLst/>
                        </a:rPr>
                        <a:t> (James Thurber)</a:t>
                      </a:r>
                      <a:r>
                        <a:rPr lang="zh-TW" sz="3200" dirty="0">
                          <a:effectLst/>
                        </a:rPr>
                        <a:t>、白日夢冒險王(電影)、植有木瓜樹的小鎮(龍瑛宗)</a:t>
                      </a:r>
                      <a:endParaRPr lang="zh-TW" sz="3200" dirty="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</a:tr>
              <a:tr h="4015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>
                          <a:effectLst/>
                        </a:rPr>
                        <a:t>種族</a:t>
                      </a:r>
                      <a:endParaRPr lang="zh-TW" sz="320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200" dirty="0">
                          <a:effectLst/>
                        </a:rPr>
                        <a:t>衝擊效應</a:t>
                      </a:r>
                      <a:r>
                        <a:rPr lang="en-US" sz="3200" dirty="0">
                          <a:effectLst/>
                        </a:rPr>
                        <a:t>(</a:t>
                      </a:r>
                      <a:r>
                        <a:rPr lang="zh-TW" sz="3200" dirty="0">
                          <a:effectLst/>
                        </a:rPr>
                        <a:t>電影</a:t>
                      </a:r>
                      <a:r>
                        <a:rPr lang="en-US" sz="3200" dirty="0">
                          <a:effectLst/>
                        </a:rPr>
                        <a:t>)(</a:t>
                      </a:r>
                      <a:r>
                        <a:rPr lang="zh-TW" sz="3200" dirty="0">
                          <a:effectLst/>
                        </a:rPr>
                        <a:t>配合期末主題報告</a:t>
                      </a:r>
                      <a:r>
                        <a:rPr lang="en-US" sz="3200" dirty="0">
                          <a:effectLst/>
                        </a:rPr>
                        <a:t>)</a:t>
                      </a:r>
                      <a:endParaRPr lang="zh-TW" sz="3200" dirty="0">
                        <a:effectLst/>
                        <a:latin typeface="細明體"/>
                        <a:cs typeface="細明體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411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5400" dirty="0" smtClean="0"/>
              <a:t>評分</a:t>
            </a:r>
            <a:r>
              <a:rPr lang="zh-TW" altLang="en-US" sz="5400" dirty="0"/>
              <a:t>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平時</a:t>
            </a:r>
            <a:r>
              <a:rPr lang="zh-TW" altLang="en-US" sz="3600" dirty="0"/>
              <a:t>成績</a:t>
            </a:r>
            <a:r>
              <a:rPr lang="en-US" altLang="zh-TW" sz="3600" dirty="0"/>
              <a:t>—</a:t>
            </a:r>
            <a:r>
              <a:rPr lang="zh-TW" altLang="en-US" sz="3600" dirty="0"/>
              <a:t>出席與討論（</a:t>
            </a:r>
            <a:r>
              <a:rPr lang="en-US" altLang="zh-TW" sz="3600" dirty="0"/>
              <a:t>60%</a:t>
            </a:r>
            <a:r>
              <a:rPr lang="zh-TW" altLang="en-US" sz="3600" dirty="0"/>
              <a:t>）</a:t>
            </a:r>
            <a:br>
              <a:rPr lang="zh-TW" altLang="en-US" sz="3600" dirty="0"/>
            </a:br>
            <a:r>
              <a:rPr lang="zh-TW" altLang="en-US" sz="3600" dirty="0"/>
              <a:t>期中報告（</a:t>
            </a:r>
            <a:r>
              <a:rPr lang="en-US" altLang="zh-TW" sz="3600" dirty="0"/>
              <a:t>20%</a:t>
            </a:r>
            <a:r>
              <a:rPr lang="zh-TW" altLang="en-US" sz="3600" dirty="0"/>
              <a:t>）</a:t>
            </a:r>
            <a:br>
              <a:rPr lang="zh-TW" altLang="en-US" sz="3600" dirty="0"/>
            </a:br>
            <a:r>
              <a:rPr lang="zh-TW" altLang="en-US" sz="3600" dirty="0"/>
              <a:t>期末報告（</a:t>
            </a:r>
            <a:r>
              <a:rPr lang="en-US" altLang="zh-TW" sz="3600" dirty="0"/>
              <a:t>20%</a:t>
            </a:r>
            <a:r>
              <a:rPr lang="zh-TW" altLang="en-US" sz="36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1155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5400" dirty="0"/>
              <a:t>注意事項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本</a:t>
            </a:r>
            <a:r>
              <a:rPr lang="zh-TW" altLang="en-US" sz="3600" dirty="0"/>
              <a:t>課程重視</a:t>
            </a:r>
            <a:r>
              <a:rPr lang="zh-TW" altLang="en-US" sz="3600" dirty="0" smtClean="0"/>
              <a:t>出席</a:t>
            </a:r>
            <a:r>
              <a:rPr lang="zh-TW" altLang="en-US" sz="3600" dirty="0"/>
              <a:t>、</a:t>
            </a:r>
            <a:r>
              <a:rPr lang="zh-TW" altLang="en-US" sz="3600" dirty="0" smtClean="0"/>
              <a:t>討論</a:t>
            </a:r>
            <a:r>
              <a:rPr lang="zh-TW" altLang="en-US" sz="3600" dirty="0"/>
              <a:t>與文本</a:t>
            </a:r>
            <a:r>
              <a:rPr lang="zh-TW" altLang="en-US" sz="3600" dirty="0" smtClean="0"/>
              <a:t>閱讀</a:t>
            </a:r>
            <a:r>
              <a:rPr lang="en-US" altLang="zh-TW" sz="3600" dirty="0" smtClean="0"/>
              <a:t>(1-2hrs/week)</a:t>
            </a:r>
            <a:endParaRPr lang="en-US" altLang="zh-TW" sz="3600" dirty="0"/>
          </a:p>
          <a:p>
            <a:r>
              <a:rPr lang="zh-TW" altLang="en-US" sz="3600" dirty="0" smtClean="0"/>
              <a:t>缺課</a:t>
            </a:r>
            <a:r>
              <a:rPr lang="zh-TW" altLang="en-US" sz="3600" dirty="0"/>
              <a:t>達</a:t>
            </a:r>
            <a:r>
              <a:rPr lang="en-US" altLang="zh-TW" sz="3600" dirty="0"/>
              <a:t>3</a:t>
            </a:r>
            <a:r>
              <a:rPr lang="zh-TW" altLang="en-US" sz="3600" dirty="0"/>
              <a:t>次以上，平時成績</a:t>
            </a:r>
            <a:r>
              <a:rPr lang="en-US" altLang="zh-TW" sz="3600" dirty="0"/>
              <a:t>0</a:t>
            </a:r>
            <a:r>
              <a:rPr lang="zh-TW" altLang="en-US" sz="3600" dirty="0"/>
              <a:t>分</a:t>
            </a:r>
            <a:r>
              <a:rPr lang="zh-TW" altLang="en-US" sz="3600" dirty="0" smtClean="0"/>
              <a:t>計算</a:t>
            </a:r>
            <a:endParaRPr lang="en-US" altLang="zh-TW" sz="3600" dirty="0" smtClean="0"/>
          </a:p>
          <a:p>
            <a:r>
              <a:rPr lang="zh-TW" altLang="en-US" sz="3600" dirty="0" smtClean="0"/>
              <a:t>未</a:t>
            </a:r>
            <a:r>
              <a:rPr lang="zh-TW" altLang="en-US" sz="3600" dirty="0"/>
              <a:t>閱讀文本達</a:t>
            </a:r>
            <a:r>
              <a:rPr lang="en-US" altLang="zh-TW" sz="3600" dirty="0"/>
              <a:t>3</a:t>
            </a:r>
            <a:r>
              <a:rPr lang="zh-TW" altLang="en-US" sz="3600" dirty="0"/>
              <a:t>次以上，平時成績</a:t>
            </a:r>
            <a:r>
              <a:rPr lang="en-US" altLang="zh-TW" sz="3600" dirty="0"/>
              <a:t>0</a:t>
            </a:r>
            <a:r>
              <a:rPr lang="zh-TW" altLang="en-US" sz="3600" dirty="0"/>
              <a:t>分</a:t>
            </a:r>
            <a:r>
              <a:rPr lang="zh-TW" altLang="en-US" sz="3600" dirty="0" smtClean="0"/>
              <a:t>計算</a:t>
            </a:r>
            <a:endParaRPr lang="en-US" altLang="zh-TW" sz="3600" dirty="0" smtClean="0"/>
          </a:p>
          <a:p>
            <a:r>
              <a:rPr lang="zh-TW" altLang="en-US" sz="3600" dirty="0" smtClean="0">
                <a:solidFill>
                  <a:srgbClr val="C00000"/>
                </a:solidFill>
              </a:rPr>
              <a:t>若</a:t>
            </a:r>
            <a:r>
              <a:rPr lang="zh-TW" altLang="en-US" sz="3600" dirty="0">
                <a:solidFill>
                  <a:srgbClr val="C00000"/>
                </a:solidFill>
              </a:rPr>
              <a:t>對此課程內容無興趣者，「千萬不要」把它放到志願序中，就算是第</a:t>
            </a:r>
            <a:r>
              <a:rPr lang="en-US" altLang="zh-TW" sz="3600" dirty="0">
                <a:solidFill>
                  <a:srgbClr val="C00000"/>
                </a:solidFill>
              </a:rPr>
              <a:t>100</a:t>
            </a:r>
            <a:r>
              <a:rPr lang="zh-TW" altLang="en-US" sz="3600" dirty="0">
                <a:solidFill>
                  <a:srgbClr val="C00000"/>
                </a:solidFill>
              </a:rPr>
              <a:t>志願也一樣～</a:t>
            </a:r>
            <a:r>
              <a:rPr lang="zh-TW" altLang="en-US" dirty="0">
                <a:solidFill>
                  <a:srgbClr val="C00000"/>
                </a:solidFill>
              </a:rPr>
              <a:t/>
            </a:r>
            <a:br>
              <a:rPr lang="zh-TW" altLang="en-US" dirty="0">
                <a:solidFill>
                  <a:srgbClr val="C00000"/>
                </a:solidFill>
              </a:rPr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6682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授課教師：蕭雯 老師</a:t>
            </a:r>
            <a:endParaRPr lang="zh-TW" altLang="en-US" sz="360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/>
              <a:t>(108-1</a:t>
            </a:r>
            <a:r>
              <a:rPr lang="zh-TW" altLang="en-US" sz="3200" dirty="0"/>
              <a:t>微課程</a:t>
            </a:r>
            <a:r>
              <a:rPr lang="en-US" altLang="zh-TW" sz="3200" dirty="0" smtClean="0"/>
              <a:t>)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zh-TW" sz="4400" b="1" dirty="0" smtClean="0"/>
              <a:t>中級</a:t>
            </a:r>
            <a:r>
              <a:rPr lang="zh-TW" altLang="zh-TW" sz="4400" b="1" dirty="0"/>
              <a:t>英語口說</a:t>
            </a:r>
            <a:r>
              <a:rPr lang="zh-TW" altLang="zh-TW" sz="4400" b="1" dirty="0" smtClean="0"/>
              <a:t>練習</a:t>
            </a:r>
            <a:endParaRPr lang="zh-TW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58274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47729" y="449217"/>
            <a:ext cx="11353800" cy="6408783"/>
          </a:xfrm>
        </p:spPr>
        <p:txBody>
          <a:bodyPr/>
          <a:lstStyle/>
          <a:p>
            <a:r>
              <a:rPr lang="zh-TW" altLang="en-US" sz="4000" b="1" dirty="0"/>
              <a:t>課程目</a:t>
            </a:r>
            <a:r>
              <a:rPr lang="zh-TW" altLang="en-US" sz="4000" b="1" dirty="0" smtClean="0"/>
              <a:t>標</a:t>
            </a:r>
            <a:endParaRPr lang="en-US" altLang="zh-TW" sz="4000" b="1" dirty="0" smtClean="0"/>
          </a:p>
          <a:p>
            <a:pPr marL="0" lvl="0" indent="0">
              <a:buNone/>
            </a:pPr>
            <a:r>
              <a:rPr lang="en-US" altLang="zh-TW" sz="4000" dirty="0" smtClean="0"/>
              <a:t>1. </a:t>
            </a:r>
            <a:r>
              <a:rPr lang="zh-TW" altLang="zh-TW" sz="4000" dirty="0" smtClean="0"/>
              <a:t>訓練</a:t>
            </a:r>
            <a:r>
              <a:rPr lang="zh-TW" altLang="zh-TW" sz="4000" dirty="0"/>
              <a:t>學生基礎生活溝通，如交友、社團、運動等所需句型及字彙、</a:t>
            </a:r>
            <a:r>
              <a:rPr lang="zh-TW" altLang="zh-TW" sz="4000" dirty="0" smtClean="0"/>
              <a:t>語調</a:t>
            </a:r>
            <a:endParaRPr lang="en-US" altLang="zh-TW" sz="4000" dirty="0" smtClean="0"/>
          </a:p>
          <a:p>
            <a:pPr marL="0" lvl="0" indent="0">
              <a:buNone/>
            </a:pPr>
            <a:endParaRPr lang="zh-TW" altLang="zh-TW" sz="4000" dirty="0"/>
          </a:p>
          <a:p>
            <a:pPr marL="0" indent="0">
              <a:buNone/>
            </a:pPr>
            <a:r>
              <a:rPr lang="en-US" altLang="zh-TW" sz="4000" dirty="0" smtClean="0"/>
              <a:t>2. </a:t>
            </a:r>
            <a:r>
              <a:rPr lang="zh-TW" altLang="zh-TW" sz="4000" dirty="0" smtClean="0"/>
              <a:t>訓</a:t>
            </a:r>
            <a:r>
              <a:rPr lang="zh-TW" altLang="zh-TW" sz="4000" dirty="0"/>
              <a:t>練中級溝通力，如討論人生規劃及時下議題等等所需句型及字彙、語調</a:t>
            </a:r>
            <a:endParaRPr lang="en-US" altLang="zh-TW" sz="4000" dirty="0" smtClean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5222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86365" y="128789"/>
            <a:ext cx="10967435" cy="6048174"/>
          </a:xfrm>
        </p:spPr>
        <p:txBody>
          <a:bodyPr>
            <a:noAutofit/>
          </a:bodyPr>
          <a:lstStyle/>
          <a:p>
            <a:r>
              <a:rPr lang="zh-TW" altLang="en-US" sz="4000" b="1" dirty="0" smtClean="0"/>
              <a:t>教材</a:t>
            </a:r>
            <a:r>
              <a:rPr lang="en-US" altLang="zh-TW" sz="4000" b="1" dirty="0" smtClean="0"/>
              <a:t> -- </a:t>
            </a:r>
            <a:r>
              <a:rPr lang="zh-TW" altLang="en-US" sz="4000" b="1" dirty="0"/>
              <a:t>教師自編講</a:t>
            </a:r>
            <a:r>
              <a:rPr lang="zh-TW" altLang="en-US" sz="4000" b="1" dirty="0" smtClean="0"/>
              <a:t>義</a:t>
            </a:r>
            <a:endParaRPr lang="en-US" altLang="zh-TW" sz="4000" b="1" dirty="0" smtClean="0"/>
          </a:p>
          <a:p>
            <a:pPr marL="0" indent="0">
              <a:buNone/>
            </a:pPr>
            <a:r>
              <a:rPr lang="en-US" altLang="zh-TW" sz="4000" b="1" dirty="0" smtClean="0"/>
              <a:t>Week 1 </a:t>
            </a:r>
            <a:r>
              <a:rPr lang="zh-TW" altLang="zh-TW" sz="4000" dirty="0" smtClean="0"/>
              <a:t>交</a:t>
            </a:r>
            <a:r>
              <a:rPr lang="zh-TW" altLang="zh-TW" sz="4000" dirty="0"/>
              <a:t>友、邀約、描述人格特</a:t>
            </a:r>
            <a:r>
              <a:rPr lang="zh-TW" altLang="zh-TW" sz="4000" dirty="0" smtClean="0"/>
              <a:t>質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en-US" altLang="zh-TW" sz="4000" b="1" dirty="0"/>
              <a:t>Week 2 </a:t>
            </a:r>
            <a:r>
              <a:rPr lang="zh-TW" altLang="zh-TW" sz="4000" dirty="0" smtClean="0"/>
              <a:t>運</a:t>
            </a:r>
            <a:r>
              <a:rPr lang="zh-TW" altLang="zh-TW" sz="4000" dirty="0"/>
              <a:t>動、健身、看病、健</a:t>
            </a:r>
            <a:r>
              <a:rPr lang="zh-TW" altLang="zh-TW" sz="4000" dirty="0" smtClean="0"/>
              <a:t>康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en-US" altLang="zh-TW" sz="4000" b="1" dirty="0"/>
              <a:t>Week 3 </a:t>
            </a:r>
            <a:r>
              <a:rPr lang="zh-TW" altLang="zh-TW" sz="4000" dirty="0" smtClean="0"/>
              <a:t>問</a:t>
            </a:r>
            <a:r>
              <a:rPr lang="zh-TW" altLang="zh-TW" sz="4000" dirty="0"/>
              <a:t>路、旅遊</a:t>
            </a:r>
            <a:endParaRPr lang="en-US" altLang="zh-TW" sz="4000" dirty="0"/>
          </a:p>
          <a:p>
            <a:pPr marL="0" indent="0">
              <a:buNone/>
            </a:pPr>
            <a:r>
              <a:rPr lang="en-US" altLang="zh-TW" sz="4000" b="1" dirty="0" smtClean="0"/>
              <a:t>Week </a:t>
            </a:r>
            <a:r>
              <a:rPr lang="en-US" altLang="zh-TW" sz="4000" b="1" dirty="0"/>
              <a:t>4 </a:t>
            </a:r>
            <a:r>
              <a:rPr lang="zh-TW" altLang="zh-TW" sz="4000" dirty="0" smtClean="0"/>
              <a:t>描</a:t>
            </a:r>
            <a:r>
              <a:rPr lang="zh-TW" altLang="zh-TW" sz="4000" dirty="0"/>
              <a:t>述才能、自我推銷、生涯規劃、求</a:t>
            </a:r>
            <a:r>
              <a:rPr lang="zh-TW" altLang="zh-TW" sz="4000" dirty="0" smtClean="0"/>
              <a:t>學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en-US" altLang="zh-TW" sz="4000" b="1" dirty="0" smtClean="0"/>
              <a:t>Week </a:t>
            </a:r>
            <a:r>
              <a:rPr lang="en-US" altLang="zh-TW" sz="4000" b="1" dirty="0"/>
              <a:t>5 </a:t>
            </a:r>
            <a:r>
              <a:rPr lang="zh-TW" altLang="zh-TW" sz="4000" dirty="0" smtClean="0"/>
              <a:t>展望</a:t>
            </a:r>
            <a:r>
              <a:rPr lang="zh-TW" altLang="zh-TW" sz="4000" dirty="0"/>
              <a:t>過去、放眼未</a:t>
            </a:r>
            <a:r>
              <a:rPr lang="zh-TW" altLang="zh-TW" sz="4000" dirty="0" smtClean="0"/>
              <a:t>來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en-US" altLang="zh-TW" sz="4000" b="1" dirty="0"/>
              <a:t>Week 6 </a:t>
            </a:r>
            <a:r>
              <a:rPr lang="zh-TW" altLang="zh-TW" sz="4000" dirty="0" smtClean="0"/>
              <a:t>極</a:t>
            </a:r>
            <a:r>
              <a:rPr lang="zh-TW" altLang="zh-TW" sz="4000" dirty="0"/>
              <a:t>端氣候、能源、社會關懷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57648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3"/>
          </p:nvPr>
        </p:nvSpPr>
        <p:spPr>
          <a:xfrm>
            <a:off x="486889" y="244707"/>
            <a:ext cx="11032176" cy="6980349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課堂活動設</a:t>
            </a:r>
            <a:r>
              <a:rPr lang="zh-TW" altLang="en-US" sz="4000" b="1" dirty="0" smtClean="0"/>
              <a:t>計</a:t>
            </a:r>
            <a:endParaRPr lang="en-US" altLang="zh-TW" sz="4000" b="1" dirty="0" smtClean="0"/>
          </a:p>
          <a:p>
            <a:pPr marL="0" lvl="0" indent="0">
              <a:buNone/>
            </a:pPr>
            <a:r>
              <a:rPr lang="en-US" altLang="zh-TW" sz="4000" dirty="0" smtClean="0"/>
              <a:t>1. </a:t>
            </a:r>
            <a:r>
              <a:rPr lang="zh-TW" altLang="zh-TW" sz="4000" dirty="0" smtClean="0"/>
              <a:t>以</a:t>
            </a:r>
            <a:r>
              <a:rPr lang="zh-TW" altLang="zh-TW" sz="4000" dirty="0"/>
              <a:t>生活各層面為題材，搭配短片、電影及遊戲，培養學生交友、問路等英語口語能力及討論時下議題的能力，以期學生能將學校英語課所學字彙及文法，用於口語表達中，讓學生感受到學習英文的實用性</a:t>
            </a:r>
            <a:r>
              <a:rPr lang="zh-TW" altLang="zh-TW" sz="4000" dirty="0" smtClean="0"/>
              <a:t>。</a:t>
            </a:r>
            <a:endParaRPr lang="en-US" altLang="zh-TW" sz="4000" dirty="0" smtClean="0"/>
          </a:p>
          <a:p>
            <a:pPr marL="0" lvl="0" indent="0">
              <a:buNone/>
            </a:pPr>
            <a:endParaRPr lang="zh-TW" altLang="zh-TW" sz="4000" dirty="0"/>
          </a:p>
          <a:p>
            <a:pPr marL="0" lvl="0" indent="0">
              <a:buNone/>
            </a:pPr>
            <a:r>
              <a:rPr lang="en-US" altLang="zh-TW" sz="4000" dirty="0" smtClean="0"/>
              <a:t>2. </a:t>
            </a:r>
            <a:r>
              <a:rPr lang="zh-TW" altLang="zh-TW" sz="4000" dirty="0" smtClean="0"/>
              <a:t>教</a:t>
            </a:r>
            <a:r>
              <a:rPr lang="zh-TW" altLang="zh-TW" sz="4000" dirty="0"/>
              <a:t>授口語表達策略，以期學生能進行維持一段時間以上的溝通。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6547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609601" y="498764"/>
            <a:ext cx="10600707" cy="5975188"/>
          </a:xfrm>
        </p:spPr>
        <p:txBody>
          <a:bodyPr>
            <a:normAutofit/>
          </a:bodyPr>
          <a:lstStyle/>
          <a:p>
            <a:r>
              <a:rPr lang="zh-TW" altLang="en-US" sz="4000" b="1" dirty="0"/>
              <a:t>課堂活動</a:t>
            </a:r>
            <a:r>
              <a:rPr lang="zh-TW" altLang="en-US" sz="4000" b="1" dirty="0" smtClean="0"/>
              <a:t>設計</a:t>
            </a:r>
            <a:endParaRPr lang="en-US" altLang="zh-TW" sz="4000" b="1" dirty="0" smtClean="0"/>
          </a:p>
          <a:p>
            <a:pPr marL="0" lvl="0" indent="0">
              <a:buNone/>
            </a:pPr>
            <a:r>
              <a:rPr lang="en-US" altLang="zh-TW" sz="4000" dirty="0" smtClean="0"/>
              <a:t>3</a:t>
            </a:r>
            <a:r>
              <a:rPr lang="en-US" altLang="zh-TW" sz="4000" dirty="0"/>
              <a:t>. </a:t>
            </a:r>
            <a:r>
              <a:rPr lang="zh-TW" altLang="zh-TW" sz="4000" dirty="0"/>
              <a:t>交錯運用個人練習</a:t>
            </a:r>
            <a:r>
              <a:rPr lang="en-US" altLang="zh-TW" sz="4000" dirty="0"/>
              <a:t>(shadowing) </a:t>
            </a:r>
            <a:r>
              <a:rPr lang="zh-TW" altLang="zh-TW" sz="4000" dirty="0"/>
              <a:t>、雙人練習、小組活動、大班活動，給予學生充足練習機會以增進學生口語應變能力</a:t>
            </a:r>
            <a:r>
              <a:rPr lang="zh-TW" altLang="zh-TW" sz="4000" dirty="0" smtClean="0"/>
              <a:t>。</a:t>
            </a:r>
            <a:endParaRPr lang="en-US" altLang="zh-TW" sz="4000" dirty="0" smtClean="0"/>
          </a:p>
          <a:p>
            <a:pPr marL="0" lvl="0" indent="0">
              <a:buNone/>
            </a:pPr>
            <a:endParaRPr lang="zh-TW" altLang="zh-TW" sz="4000" dirty="0"/>
          </a:p>
          <a:p>
            <a:pPr marL="0" lvl="0" indent="0">
              <a:buNone/>
            </a:pPr>
            <a:r>
              <a:rPr lang="en-US" altLang="zh-TW" sz="4000" dirty="0"/>
              <a:t>4. </a:t>
            </a:r>
            <a:r>
              <a:rPr lang="zh-TW" altLang="zh-TW" sz="4000" dirty="0"/>
              <a:t>透過口語表達增進學生發音、語調，增強紙筆測驗外的</a:t>
            </a:r>
            <a:r>
              <a:rPr lang="en-US" altLang="zh-TW" sz="4000" dirty="0"/>
              <a:t>production skills</a:t>
            </a:r>
            <a:endParaRPr lang="zh-TW" altLang="zh-TW" sz="4000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8241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/>
              <a:t>(108-1</a:t>
            </a:r>
            <a:r>
              <a:rPr lang="zh-TW" altLang="en-US" sz="3200" dirty="0"/>
              <a:t>微課程</a:t>
            </a:r>
            <a:r>
              <a:rPr lang="en-US" altLang="zh-TW" sz="3200" dirty="0"/>
              <a:t>)</a:t>
            </a:r>
            <a:r>
              <a:rPr lang="en-US" altLang="zh-TW" sz="4400" b="1" dirty="0" smtClean="0"/>
              <a:t/>
            </a:r>
            <a:br>
              <a:rPr lang="en-US" altLang="zh-TW" sz="4400" b="1" dirty="0" smtClean="0"/>
            </a:br>
            <a:r>
              <a:rPr lang="zh-TW" altLang="en-US" sz="4400" b="1" dirty="0" smtClean="0"/>
              <a:t>中級英語口說練習</a:t>
            </a:r>
            <a:endParaRPr lang="zh-TW" altLang="en-US" sz="4400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/>
              <a:t>授課教師：黃鈺真 老師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6579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學習目標</a:t>
            </a:r>
            <a:endParaRPr lang="zh-TW" altLang="en-US" sz="4000" b="1" dirty="0"/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zh-TW" sz="3600" dirty="0" smtClean="0"/>
              <a:t>學習</a:t>
            </a:r>
            <a:r>
              <a:rPr lang="zh-TW" altLang="zh-TW" sz="3600" dirty="0"/>
              <a:t>到英文口說的技巧與</a:t>
            </a:r>
            <a:r>
              <a:rPr lang="zh-TW" altLang="zh-TW" sz="3600" dirty="0" smtClean="0"/>
              <a:t>原則</a:t>
            </a:r>
            <a:endParaRPr lang="en-US" altLang="zh-TW" sz="3600" dirty="0"/>
          </a:p>
          <a:p>
            <a:r>
              <a:rPr lang="zh-TW" altLang="zh-TW" sz="3600" dirty="0" smtClean="0"/>
              <a:t>能</a:t>
            </a:r>
            <a:r>
              <a:rPr lang="zh-TW" altLang="zh-TW" sz="3600" dirty="0"/>
              <a:t>上台獨立完成英文</a:t>
            </a:r>
            <a:r>
              <a:rPr lang="zh-TW" altLang="zh-TW" sz="3600" dirty="0" smtClean="0"/>
              <a:t>演說</a:t>
            </a:r>
            <a:endParaRPr lang="en-US" altLang="zh-TW" sz="3600" dirty="0" smtClean="0"/>
          </a:p>
          <a:p>
            <a:r>
              <a:rPr lang="zh-TW" altLang="zh-TW" sz="3600" dirty="0" smtClean="0"/>
              <a:t>能</a:t>
            </a:r>
            <a:r>
              <a:rPr lang="zh-TW" altLang="zh-TW" sz="3600" dirty="0"/>
              <a:t>從師生回饋中改進自己口說的</a:t>
            </a:r>
            <a:r>
              <a:rPr lang="zh-TW" altLang="zh-TW" sz="3600" dirty="0" smtClean="0"/>
              <a:t>缺點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60199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000" b="1" dirty="0"/>
              <a:t>課程內容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校園英文</a:t>
            </a:r>
            <a:endParaRPr lang="en-US" altLang="zh-TW" sz="3600" dirty="0" smtClean="0"/>
          </a:p>
          <a:p>
            <a:r>
              <a:rPr lang="zh-TW" altLang="en-US" sz="3600" dirty="0" smtClean="0"/>
              <a:t>英</a:t>
            </a:r>
            <a:r>
              <a:rPr lang="zh-TW" altLang="en-US" sz="3600" dirty="0"/>
              <a:t>檢</a:t>
            </a:r>
            <a:r>
              <a:rPr lang="en-US" altLang="zh-TW" sz="3600" dirty="0"/>
              <a:t>/</a:t>
            </a:r>
            <a:r>
              <a:rPr lang="zh-TW" altLang="en-US" sz="3600" dirty="0"/>
              <a:t>托福口說</a:t>
            </a:r>
            <a:r>
              <a:rPr lang="zh-TW" altLang="en-US" sz="3600" dirty="0" smtClean="0"/>
              <a:t>練習 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回答問題、描述圖片</a:t>
            </a:r>
            <a:r>
              <a:rPr lang="en-US" altLang="zh-TW" sz="3600" dirty="0" smtClean="0"/>
              <a:t>)</a:t>
            </a:r>
          </a:p>
          <a:p>
            <a:r>
              <a:rPr lang="zh-TW" altLang="en-US" sz="3600" dirty="0"/>
              <a:t>模擬</a:t>
            </a:r>
            <a:r>
              <a:rPr lang="en-US" altLang="zh-TW" sz="3600" dirty="0"/>
              <a:t>TV talk </a:t>
            </a:r>
            <a:r>
              <a:rPr lang="en-US" altLang="zh-TW" sz="3600" dirty="0" smtClean="0"/>
              <a:t>show</a:t>
            </a:r>
          </a:p>
          <a:p>
            <a:r>
              <a:rPr lang="en-US" altLang="zh-TW" sz="3600" dirty="0" smtClean="0"/>
              <a:t>Show </a:t>
            </a:r>
            <a:r>
              <a:rPr lang="en-US" altLang="zh-TW" sz="3600" dirty="0"/>
              <a:t>&amp; </a:t>
            </a:r>
            <a:r>
              <a:rPr lang="en-US" altLang="zh-TW" sz="3600" dirty="0" smtClean="0"/>
              <a:t>Tell</a:t>
            </a:r>
          </a:p>
          <a:p>
            <a:r>
              <a:rPr lang="zh-TW" altLang="en-US" sz="3600" dirty="0" smtClean="0"/>
              <a:t>其他</a:t>
            </a:r>
            <a:r>
              <a:rPr lang="zh-TW" altLang="en-US" sz="3600" dirty="0"/>
              <a:t>口說活動</a:t>
            </a:r>
          </a:p>
        </p:txBody>
      </p:sp>
    </p:spTree>
    <p:extLst>
      <p:ext uri="{BB962C8B-B14F-4D97-AF65-F5344CB8AC3E}">
        <p14:creationId xmlns:p14="http://schemas.microsoft.com/office/powerpoint/2010/main" val="89568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評量方式</a:t>
            </a:r>
            <a:endParaRPr lang="zh-TW" altLang="en-US" sz="4000" b="1" dirty="0"/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出席率</a:t>
            </a:r>
            <a:endParaRPr lang="en-US" altLang="zh-TW" sz="3600" dirty="0" smtClean="0"/>
          </a:p>
          <a:p>
            <a:r>
              <a:rPr lang="zh-TW" altLang="en-US" sz="3600" dirty="0" smtClean="0"/>
              <a:t>個人報告</a:t>
            </a:r>
            <a:endParaRPr lang="en-US" altLang="zh-TW" sz="3600" dirty="0" smtClean="0"/>
          </a:p>
          <a:p>
            <a:r>
              <a:rPr lang="zh-TW" altLang="en-US" sz="3600" dirty="0" smtClean="0"/>
              <a:t>小組報告</a:t>
            </a:r>
            <a:endParaRPr lang="en-US" altLang="zh-TW" sz="3600" dirty="0" smtClean="0"/>
          </a:p>
          <a:p>
            <a:r>
              <a:rPr lang="zh-TW" altLang="en-US" sz="3600" dirty="0" smtClean="0"/>
              <a:t>課堂</a:t>
            </a:r>
            <a:r>
              <a:rPr lang="zh-TW" altLang="en-US" sz="3600" dirty="0"/>
              <a:t>參與</a:t>
            </a: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118426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注意事項</a:t>
            </a:r>
            <a:endParaRPr lang="zh-TW" altLang="en-US" sz="4000" b="1" dirty="0"/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3600" b="1" u="sng" dirty="0"/>
              <a:t>不適合</a:t>
            </a:r>
            <a:r>
              <a:rPr lang="zh-TW" altLang="en-US" sz="3600" dirty="0"/>
              <a:t>選修這門課的同學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 smtClean="0"/>
              <a:t>1. </a:t>
            </a:r>
            <a:r>
              <a:rPr lang="zh-TW" altLang="en-US" sz="3600" dirty="0" smtClean="0"/>
              <a:t>具</a:t>
            </a:r>
            <a:r>
              <a:rPr lang="zh-TW" altLang="en-US" sz="3600" dirty="0"/>
              <a:t>海鷗</a:t>
            </a:r>
            <a:r>
              <a:rPr lang="zh-TW" altLang="en-US" sz="3600" dirty="0" smtClean="0"/>
              <a:t>屬性</a:t>
            </a:r>
            <a:endParaRPr lang="en-US" altLang="zh-TW" sz="3600" dirty="0" smtClean="0"/>
          </a:p>
          <a:p>
            <a:pPr marL="0" indent="0">
              <a:buNone/>
            </a:pPr>
            <a:r>
              <a:rPr lang="en-US" altLang="zh-TW" sz="3600" dirty="0" smtClean="0"/>
              <a:t>2.</a:t>
            </a:r>
            <a:r>
              <a:rPr lang="zh-TW" altLang="en-US" sz="3600" dirty="0" smtClean="0"/>
              <a:t> 有偶包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 smtClean="0"/>
              <a:t>3. </a:t>
            </a:r>
            <a:r>
              <a:rPr lang="zh-TW" altLang="en-US" sz="3600" dirty="0"/>
              <a:t>基礎英文</a:t>
            </a:r>
            <a:r>
              <a:rPr lang="zh-TW" altLang="en-US" sz="3600" dirty="0" smtClean="0"/>
              <a:t>聽力與口說有困難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/>
              <a:t>4</a:t>
            </a:r>
            <a:r>
              <a:rPr lang="en-US" altLang="zh-TW" sz="3600" dirty="0" smtClean="0"/>
              <a:t>. </a:t>
            </a:r>
            <a:r>
              <a:rPr lang="zh-TW" altLang="en-US" sz="3600" dirty="0"/>
              <a:t>討厭分組活動</a:t>
            </a:r>
            <a:r>
              <a:rPr lang="en-US" altLang="zh-TW" sz="3600" dirty="0"/>
              <a:t>/</a:t>
            </a:r>
            <a:r>
              <a:rPr lang="zh-TW" altLang="en-US" sz="3600" dirty="0"/>
              <a:t>把小組討論當聊天時間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 smtClean="0"/>
              <a:t>5. </a:t>
            </a:r>
            <a:r>
              <a:rPr lang="zh-TW" altLang="en-US" sz="3600" dirty="0" smtClean="0"/>
              <a:t>懶得動腦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/>
              <a:t>6</a:t>
            </a:r>
            <a:r>
              <a:rPr lang="en-US" altLang="zh-TW" sz="3600" dirty="0" smtClean="0"/>
              <a:t>.</a:t>
            </a:r>
            <a:r>
              <a:rPr lang="zh-TW" altLang="en-US" sz="3600" dirty="0" smtClean="0"/>
              <a:t> </a:t>
            </a:r>
            <a:r>
              <a:rPr lang="zh-TW" altLang="en-US" sz="3600" dirty="0"/>
              <a:t>覺得自己口說能力已經很好</a:t>
            </a:r>
            <a:r>
              <a:rPr lang="en-US" altLang="zh-TW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149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注意事項</a:t>
            </a:r>
            <a:endParaRPr lang="zh-TW" altLang="en-US" sz="4000" b="1" dirty="0"/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3600" b="1" u="sng" dirty="0" smtClean="0"/>
              <a:t>適合</a:t>
            </a:r>
            <a:r>
              <a:rPr lang="zh-TW" altLang="en-US" sz="3600" dirty="0"/>
              <a:t>選修這門課的同學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/>
              <a:t>1. </a:t>
            </a:r>
            <a:r>
              <a:rPr lang="zh-TW" altLang="en-US" sz="3600" dirty="0" smtClean="0"/>
              <a:t>喜歡</a:t>
            </a:r>
            <a:r>
              <a:rPr lang="en-US" altLang="zh-TW" sz="3600" dirty="0"/>
              <a:t>/</a:t>
            </a:r>
            <a:r>
              <a:rPr lang="zh-TW" altLang="en-US" sz="3600" dirty="0"/>
              <a:t>不討厭英文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/>
              <a:t>2.</a:t>
            </a:r>
            <a:r>
              <a:rPr lang="zh-TW" altLang="en-US" sz="3600" dirty="0"/>
              <a:t> 有接受批評或建議的雅量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/>
              <a:t>3. </a:t>
            </a:r>
            <a:r>
              <a:rPr lang="zh-TW" altLang="en-US" sz="3600" dirty="0"/>
              <a:t>樂於發表意見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/>
              <a:t>4. </a:t>
            </a:r>
            <a:r>
              <a:rPr lang="zh-TW" altLang="en-US" sz="3600" dirty="0"/>
              <a:t>樂於與人合作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/>
              <a:t>5. </a:t>
            </a:r>
            <a:r>
              <a:rPr lang="zh-TW" altLang="en-US" sz="3600" dirty="0" smtClean="0"/>
              <a:t>想要</a:t>
            </a:r>
            <a:r>
              <a:rPr lang="zh-TW" altLang="en-US" sz="3600" dirty="0"/>
              <a:t>加強</a:t>
            </a:r>
            <a:r>
              <a:rPr lang="zh-TW" altLang="en-US" sz="3600" dirty="0" smtClean="0"/>
              <a:t>英文</a:t>
            </a:r>
            <a:r>
              <a:rPr lang="zh-TW" altLang="en-US" sz="3600" dirty="0"/>
              <a:t>口</a:t>
            </a:r>
            <a:r>
              <a:rPr lang="zh-TW" altLang="en-US" sz="3600" dirty="0" smtClean="0"/>
              <a:t>說，課後也會找機會練習</a:t>
            </a:r>
            <a:endParaRPr lang="en-US" altLang="zh-TW" sz="3600" dirty="0"/>
          </a:p>
          <a:p>
            <a:pPr marL="0" indent="0">
              <a:buNone/>
            </a:pP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39995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3200" dirty="0" smtClean="0"/>
              <a:t>(108-1</a:t>
            </a:r>
            <a:r>
              <a:rPr lang="zh-TW" altLang="en-US" sz="3200" dirty="0" smtClean="0"/>
              <a:t>微課程</a:t>
            </a:r>
            <a:r>
              <a:rPr lang="en-US" altLang="zh-TW" sz="3200" dirty="0" smtClean="0"/>
              <a:t>)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zh-TW" dirty="0" smtClean="0"/>
              <a:t>中英</a:t>
            </a:r>
            <a:r>
              <a:rPr lang="zh-TW" altLang="zh-TW" dirty="0"/>
              <a:t>翻譯</a:t>
            </a:r>
            <a:r>
              <a:rPr lang="en-US" altLang="zh-TW" dirty="0"/>
              <a:t>I: </a:t>
            </a:r>
            <a:r>
              <a:rPr lang="zh-TW" altLang="zh-TW" dirty="0"/>
              <a:t>法則與實</a:t>
            </a:r>
            <a:r>
              <a:rPr lang="zh-TW" altLang="zh-TW" dirty="0" smtClean="0"/>
              <a:t>作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授課教師：曾</a:t>
            </a:r>
            <a:r>
              <a:rPr lang="zh-TW" altLang="en-US" sz="3600" dirty="0"/>
              <a:t>詠</a:t>
            </a:r>
            <a:r>
              <a:rPr lang="zh-TW" altLang="en-US" sz="3600" dirty="0" smtClean="0"/>
              <a:t>善  老師</a:t>
            </a:r>
            <a:r>
              <a:rPr lang="en-US" altLang="zh-TW" sz="3600" dirty="0" smtClean="0"/>
              <a:t> </a:t>
            </a:r>
            <a:endParaRPr lang="zh-TW" altLang="en-US" sz="3600" dirty="0"/>
          </a:p>
          <a:p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99635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zh-TW" sz="3600" dirty="0"/>
              <a:t>以學測指考題目及生活中閱讀教材，引導學生分析英文及中文邏輯，語法差異。</a:t>
            </a:r>
          </a:p>
          <a:p>
            <a:pPr lvl="0"/>
            <a:r>
              <a:rPr lang="zh-TW" altLang="zh-TW" sz="3600" dirty="0"/>
              <a:t>將所學中文及英文邏輯語法差異，運用並分析文本翻譯實例，並提出自己建議。</a:t>
            </a:r>
          </a:p>
          <a:p>
            <a:r>
              <a:rPr lang="zh-TW" altLang="zh-TW" sz="3600" dirty="0"/>
              <a:t>能運用所學法則，主動尋找文本，翻譯成譯本。</a:t>
            </a:r>
            <a:endParaRPr lang="zh-TW" altLang="en-US" sz="360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課程設計</a:t>
            </a:r>
            <a:r>
              <a:rPr lang="zh-TW" altLang="en-US" dirty="0" smtClean="0"/>
              <a:t>目標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6574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zh-TW" sz="3600" dirty="0"/>
              <a:t>學習以邏輯系統性思維理解中英翻譯。</a:t>
            </a:r>
          </a:p>
          <a:p>
            <a:pPr lvl="0"/>
            <a:r>
              <a:rPr lang="zh-TW" altLang="zh-TW" sz="3600" dirty="0"/>
              <a:t>能以所學習的系統性思維分析文本，並提出建議。</a:t>
            </a:r>
          </a:p>
          <a:p>
            <a:pPr lvl="0"/>
            <a:r>
              <a:rPr lang="zh-TW" altLang="zh-TW" sz="3600" dirty="0"/>
              <a:t>能運用所學習法則，自己尋找文本，並提出自己所翻譯的譯本，解釋運用法則。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學生學習目標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157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教材</a:t>
            </a:r>
            <a:endParaRPr lang="zh-TW" altLang="en-US" dirty="0"/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673848" cy="3447288"/>
          </a:xfrm>
        </p:spPr>
        <p:txBody>
          <a:bodyPr>
            <a:normAutofit/>
          </a:bodyPr>
          <a:lstStyle/>
          <a:p>
            <a:r>
              <a:rPr lang="en-US" altLang="zh-TW" sz="3600" dirty="0"/>
              <a:t>《</a:t>
            </a:r>
            <a:r>
              <a:rPr lang="zh-TW" altLang="en-US" sz="3600" dirty="0"/>
              <a:t>英中筆譯 </a:t>
            </a:r>
            <a:r>
              <a:rPr lang="en-US" altLang="zh-TW" sz="3600" dirty="0"/>
              <a:t>1</a:t>
            </a:r>
            <a:r>
              <a:rPr lang="zh-TW" altLang="en-US" sz="3600" dirty="0"/>
              <a:t>：基礎翻譯理論與技巧</a:t>
            </a:r>
            <a:r>
              <a:rPr lang="en-US" altLang="zh-TW" sz="3600" dirty="0"/>
              <a:t>》 English-Chinese Translation 1: Basic Theories and </a:t>
            </a:r>
            <a:r>
              <a:rPr lang="en-US" altLang="zh-TW" sz="3600" dirty="0" smtClean="0"/>
              <a:t>Methods</a:t>
            </a:r>
            <a:r>
              <a:rPr lang="zh-TW" altLang="en-US" sz="3600" dirty="0" smtClean="0"/>
              <a:t>。</a:t>
            </a:r>
            <a:endParaRPr lang="en-US" altLang="zh-TW" sz="3600" dirty="0" smtClean="0"/>
          </a:p>
          <a:p>
            <a:r>
              <a:rPr lang="zh-TW" altLang="en-US" sz="3600" dirty="0" smtClean="0"/>
              <a:t>教師講義</a:t>
            </a:r>
            <a:endParaRPr lang="en-US" altLang="zh-TW" sz="3600" dirty="0" smtClean="0"/>
          </a:p>
          <a:p>
            <a:pPr marL="0" indent="0">
              <a:buNone/>
            </a:pPr>
            <a:endParaRPr lang="en-US" altLang="zh-TW" dirty="0" smtClean="0"/>
          </a:p>
          <a:p>
            <a:endParaRPr lang="en-US" altLang="zh-TW" dirty="0"/>
          </a:p>
          <a:p>
            <a:endParaRPr lang="zh-TW" altLang="en-US" b="1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056" y="2636912"/>
            <a:ext cx="4512501" cy="3091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8197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altLang="zh-TW" sz="3600" dirty="0" smtClean="0"/>
              <a:t>Lesson 1: </a:t>
            </a:r>
          </a:p>
          <a:p>
            <a:pPr marL="0" indent="0">
              <a:buNone/>
            </a:pPr>
            <a:r>
              <a:rPr lang="en-US" altLang="zh-TW" sz="3600" dirty="0"/>
              <a:t> </a:t>
            </a:r>
            <a:r>
              <a:rPr lang="en-US" altLang="zh-TW" sz="3600" dirty="0" smtClean="0"/>
              <a:t>   </a:t>
            </a:r>
            <a:r>
              <a:rPr lang="zh-TW" altLang="zh-TW" sz="3600" dirty="0" smtClean="0"/>
              <a:t>範圍</a:t>
            </a:r>
            <a:r>
              <a:rPr lang="zh-TW" altLang="zh-TW" sz="3600" dirty="0"/>
              <a:t>及時間</a:t>
            </a:r>
            <a:r>
              <a:rPr lang="zh-TW" altLang="zh-TW" sz="3600" dirty="0" smtClean="0"/>
              <a:t>順序</a:t>
            </a:r>
            <a:endParaRPr lang="en-US" altLang="zh-TW" sz="3600" dirty="0" smtClean="0"/>
          </a:p>
          <a:p>
            <a:r>
              <a:rPr lang="zh-TW" altLang="zh-TW" sz="3600" dirty="0" smtClean="0"/>
              <a:t>透過</a:t>
            </a:r>
            <a:r>
              <a:rPr lang="zh-TW" altLang="zh-TW" sz="3600" dirty="0"/>
              <a:t>中文及英文不同的範圍及時間邏輯順序，引導學生學會翻譯時該注意的原則。</a:t>
            </a:r>
            <a:endParaRPr lang="zh-TW" altLang="en-US" sz="3600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994740"/>
          </a:xfrm>
        </p:spPr>
        <p:txBody>
          <a:bodyPr>
            <a:normAutofit lnSpcReduction="10000"/>
          </a:bodyPr>
          <a:lstStyle/>
          <a:p>
            <a:r>
              <a:rPr lang="en-US" altLang="zh-TW" sz="3600" dirty="0" smtClean="0"/>
              <a:t>Lesson 2:     </a:t>
            </a:r>
          </a:p>
          <a:p>
            <a:pPr marL="0" indent="0">
              <a:buNone/>
            </a:pPr>
            <a:r>
              <a:rPr lang="en-US" altLang="zh-TW" sz="3600" dirty="0"/>
              <a:t> </a:t>
            </a:r>
            <a:r>
              <a:rPr lang="en-US" altLang="zh-TW" sz="3600" dirty="0" smtClean="0"/>
              <a:t>  </a:t>
            </a:r>
            <a:r>
              <a:rPr lang="zh-TW" altLang="zh-TW" sz="3600" dirty="0" smtClean="0"/>
              <a:t>因果</a:t>
            </a:r>
            <a:r>
              <a:rPr lang="zh-TW" altLang="zh-TW" sz="3600" dirty="0"/>
              <a:t>順序</a:t>
            </a:r>
            <a:r>
              <a:rPr lang="zh-TW" altLang="zh-TW" sz="3600" dirty="0" smtClean="0"/>
              <a:t>及敘事表態</a:t>
            </a:r>
            <a:endParaRPr lang="en-US" altLang="zh-TW" sz="3600" dirty="0" smtClean="0"/>
          </a:p>
          <a:p>
            <a:r>
              <a:rPr lang="zh-TW" altLang="zh-TW" sz="3600" dirty="0"/>
              <a:t>中文及英文書寫時，有不同的因果關係表達法。同時，中文慣用先敘事後表態，英文則先表態，後敘事</a:t>
            </a:r>
            <a:r>
              <a:rPr lang="zh-TW" altLang="zh-TW" dirty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284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Lesson 3: </a:t>
            </a:r>
            <a:r>
              <a:rPr lang="zh-TW" altLang="zh-TW" sz="3600" dirty="0" smtClean="0"/>
              <a:t>詞性轉換</a:t>
            </a:r>
            <a:endParaRPr lang="en-US" altLang="zh-TW" sz="3600" dirty="0" smtClean="0"/>
          </a:p>
          <a:p>
            <a:r>
              <a:rPr lang="zh-TW" altLang="zh-TW" sz="3600" dirty="0"/>
              <a:t>透過中英文句構的差異，找出英文句中不同詞性所隱含的動詞意涵。</a:t>
            </a:r>
            <a:endParaRPr lang="zh-TW" altLang="en-US" sz="3600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>
          <a:xfrm>
            <a:off x="6193537" y="2679192"/>
            <a:ext cx="5218651" cy="3447288"/>
          </a:xfrm>
        </p:spPr>
        <p:txBody>
          <a:bodyPr>
            <a:noAutofit/>
          </a:bodyPr>
          <a:lstStyle/>
          <a:p>
            <a:r>
              <a:rPr lang="en-US" altLang="zh-TW" sz="3600" dirty="0" smtClean="0"/>
              <a:t>Lesson 4: </a:t>
            </a:r>
            <a:r>
              <a:rPr lang="zh-TW" altLang="zh-TW" sz="3600" dirty="0" smtClean="0"/>
              <a:t>減</a:t>
            </a:r>
            <a:r>
              <a:rPr lang="zh-TW" altLang="zh-TW" sz="3600" dirty="0"/>
              <a:t>譯</a:t>
            </a:r>
            <a:r>
              <a:rPr lang="zh-TW" altLang="zh-TW" sz="3600" dirty="0" smtClean="0"/>
              <a:t>法</a:t>
            </a:r>
            <a:endParaRPr lang="en-US" altLang="zh-TW" sz="3600" dirty="0" smtClean="0"/>
          </a:p>
          <a:p>
            <a:r>
              <a:rPr lang="zh-TW" altLang="zh-TW" sz="3600" dirty="0"/>
              <a:t>透過中英文表達方式差異</a:t>
            </a:r>
            <a:r>
              <a:rPr lang="en-US" altLang="zh-TW" sz="3600" dirty="0"/>
              <a:t>(</a:t>
            </a:r>
            <a:r>
              <a:rPr lang="zh-TW" altLang="zh-TW" sz="3600" dirty="0"/>
              <a:t>英文需有主詞及動詞</a:t>
            </a:r>
            <a:r>
              <a:rPr lang="en-US" altLang="zh-TW" sz="3600" dirty="0"/>
              <a:t>)</a:t>
            </a:r>
            <a:r>
              <a:rPr lang="zh-TW" altLang="zh-TW" sz="3600" dirty="0"/>
              <a:t>，英譯中或中譯英時可能需要減少中文譯字，引領學生討論練習。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67226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Lesson 5: </a:t>
            </a:r>
            <a:r>
              <a:rPr lang="zh-TW" altLang="zh-TW" sz="3600" dirty="0" smtClean="0"/>
              <a:t>主動</a:t>
            </a:r>
            <a:r>
              <a:rPr lang="zh-TW" altLang="zh-TW" sz="3600" dirty="0"/>
              <a:t>與</a:t>
            </a:r>
            <a:r>
              <a:rPr lang="zh-TW" altLang="zh-TW" sz="3600" dirty="0" smtClean="0"/>
              <a:t>被動</a:t>
            </a:r>
            <a:endParaRPr lang="en-US" altLang="zh-TW" sz="3600" dirty="0" smtClean="0"/>
          </a:p>
          <a:p>
            <a:r>
              <a:rPr lang="zh-TW" altLang="zh-TW" sz="3600" dirty="0"/>
              <a:t>探討中英句法主動被動差異，找出常見中文句型對照英文的被動用法</a:t>
            </a:r>
            <a:endParaRPr lang="zh-TW" altLang="en-US" sz="3600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Lesson 6: </a:t>
            </a:r>
            <a:r>
              <a:rPr lang="zh-TW" altLang="zh-TW" sz="3600" dirty="0" smtClean="0"/>
              <a:t>成果發表</a:t>
            </a:r>
            <a:endParaRPr lang="en-US" altLang="zh-TW" sz="3600" dirty="0" smtClean="0"/>
          </a:p>
          <a:p>
            <a:r>
              <a:rPr lang="zh-TW" altLang="zh-TW" sz="3600" dirty="0"/>
              <a:t>小組口頭報告，運用習得翻譯法則，分析翻譯實例，並給予建議歸納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6501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zh-TW" sz="3600" dirty="0"/>
              <a:t>學生個人口頭報告</a:t>
            </a:r>
            <a:r>
              <a:rPr lang="en-US" altLang="zh-TW" sz="3600" dirty="0"/>
              <a:t>:</a:t>
            </a:r>
            <a:endParaRPr lang="zh-TW" altLang="zh-TW" sz="3600" dirty="0"/>
          </a:p>
          <a:p>
            <a:pPr marL="457200" indent="-457200">
              <a:buAutoNum type="arabicPeriod"/>
            </a:pPr>
            <a:r>
              <a:rPr lang="zh-TW" altLang="zh-TW" sz="3600" dirty="0" smtClean="0"/>
              <a:t>以</a:t>
            </a:r>
            <a:r>
              <a:rPr lang="zh-TW" altLang="zh-TW" sz="3600" dirty="0"/>
              <a:t>課堂上學習到的翻譯技巧分析文本</a:t>
            </a:r>
            <a:r>
              <a:rPr lang="en-US" altLang="zh-TW" sz="3600" dirty="0"/>
              <a:t>(</a:t>
            </a:r>
            <a:r>
              <a:rPr lang="zh-TW" altLang="zh-TW" sz="3600" dirty="0"/>
              <a:t>書籍，考題，或者其他</a:t>
            </a:r>
            <a:r>
              <a:rPr lang="en-US" altLang="zh-TW" sz="3600" dirty="0"/>
              <a:t>)</a:t>
            </a:r>
            <a:r>
              <a:rPr lang="zh-TW" altLang="zh-TW" sz="3600" dirty="0"/>
              <a:t>，並</a:t>
            </a:r>
            <a:r>
              <a:rPr lang="zh-TW" altLang="zh-TW" sz="3600" dirty="0" smtClean="0"/>
              <a:t>提出建議</a:t>
            </a:r>
            <a:r>
              <a:rPr lang="zh-TW" altLang="zh-TW" sz="3600" dirty="0"/>
              <a:t>或心得</a:t>
            </a:r>
            <a:r>
              <a:rPr lang="zh-TW" altLang="zh-TW" sz="3600" dirty="0" smtClean="0"/>
              <a:t>。</a:t>
            </a:r>
            <a:endParaRPr lang="en-US" altLang="zh-TW" sz="3600" dirty="0" smtClean="0"/>
          </a:p>
          <a:p>
            <a:pPr marL="457200" indent="-457200">
              <a:buAutoNum type="arabicPeriod"/>
            </a:pPr>
            <a:r>
              <a:rPr lang="zh-TW" altLang="zh-TW" sz="3600" dirty="0" smtClean="0"/>
              <a:t>以</a:t>
            </a:r>
            <a:r>
              <a:rPr lang="zh-TW" altLang="zh-TW" sz="3600" dirty="0"/>
              <a:t>投影片呈現，需有清晰主題，具有說服力的翻譯例句，組織清楚，給</a:t>
            </a:r>
            <a:r>
              <a:rPr lang="en-US" altLang="zh-TW" sz="3600" dirty="0"/>
              <a:t> </a:t>
            </a:r>
            <a:r>
              <a:rPr lang="zh-TW" altLang="zh-TW" sz="3600" dirty="0" smtClean="0"/>
              <a:t>予</a:t>
            </a:r>
            <a:r>
              <a:rPr lang="zh-TW" altLang="zh-TW" sz="3600" dirty="0"/>
              <a:t>結論，口頭表達清晰及明朗。</a:t>
            </a:r>
            <a:r>
              <a:rPr lang="en-US" altLang="zh-TW" sz="3600" dirty="0"/>
              <a:t> </a:t>
            </a:r>
            <a:endParaRPr lang="zh-TW" altLang="zh-TW" sz="3600" dirty="0"/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學習評量</a:t>
            </a:r>
            <a:r>
              <a:rPr lang="en-US" altLang="zh-TW" dirty="0" smtClean="0"/>
              <a:t>:</a:t>
            </a:r>
            <a:r>
              <a:rPr lang="zh-TW" altLang="en-US" dirty="0" smtClean="0"/>
              <a:t> 口頭報告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410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07527" y="1935679"/>
            <a:ext cx="10774879" cy="466700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TW" altLang="zh-TW" sz="3900" dirty="0"/>
              <a:t>紙本報告繳交</a:t>
            </a:r>
            <a:r>
              <a:rPr lang="en-US" altLang="zh-TW" sz="3900" dirty="0"/>
              <a:t>:</a:t>
            </a:r>
            <a:endParaRPr lang="zh-TW" altLang="zh-TW" sz="3900" dirty="0"/>
          </a:p>
          <a:p>
            <a:pPr marL="0" indent="0">
              <a:buNone/>
            </a:pPr>
            <a:r>
              <a:rPr lang="zh-TW" altLang="zh-TW" sz="3900" dirty="0" smtClean="0"/>
              <a:t>以</a:t>
            </a:r>
            <a:r>
              <a:rPr lang="zh-TW" altLang="zh-TW" sz="3900" dirty="0"/>
              <a:t>口頭報告的投影片內容為基礎， 衍伸為個人書面報告。請注意以下</a:t>
            </a:r>
            <a:r>
              <a:rPr lang="zh-TW" altLang="zh-TW" sz="3900" dirty="0" smtClean="0"/>
              <a:t>事項</a:t>
            </a:r>
            <a:r>
              <a:rPr lang="en-US" altLang="zh-TW" sz="3900" dirty="0"/>
              <a:t>: </a:t>
            </a:r>
            <a:endParaRPr lang="en-US" altLang="zh-TW" sz="3900" dirty="0" smtClean="0"/>
          </a:p>
          <a:p>
            <a:pPr marL="0" indent="0">
              <a:buNone/>
            </a:pPr>
            <a:r>
              <a:rPr lang="zh-TW" altLang="en-US" sz="3900" dirty="0"/>
              <a:t> </a:t>
            </a:r>
            <a:r>
              <a:rPr lang="zh-TW" altLang="en-US" sz="3900" dirty="0" smtClean="0"/>
              <a:t>     </a:t>
            </a:r>
            <a:r>
              <a:rPr lang="en-US" altLang="zh-TW" sz="3900" dirty="0" smtClean="0"/>
              <a:t>(</a:t>
            </a:r>
            <a:r>
              <a:rPr lang="en-US" altLang="zh-TW" sz="3900" dirty="0"/>
              <a:t>1) </a:t>
            </a:r>
            <a:r>
              <a:rPr lang="zh-TW" altLang="zh-TW" sz="3900" dirty="0"/>
              <a:t>文件格式為</a:t>
            </a:r>
            <a:r>
              <a:rPr lang="en-US" altLang="zh-TW" sz="3900" dirty="0"/>
              <a:t>A4</a:t>
            </a:r>
            <a:r>
              <a:rPr lang="zh-TW" altLang="zh-TW" sz="3900" dirty="0"/>
              <a:t>大小，以雙面影印繳交，字體</a:t>
            </a:r>
            <a:r>
              <a:rPr lang="zh-TW" altLang="zh-TW" sz="3900" dirty="0" smtClean="0"/>
              <a:t>設</a:t>
            </a:r>
            <a:r>
              <a:rPr lang="zh-TW" altLang="en-US" sz="3900" dirty="0" smtClean="0"/>
              <a:t>  </a:t>
            </a:r>
            <a:endParaRPr lang="en-US" altLang="zh-TW" sz="3900" dirty="0" smtClean="0"/>
          </a:p>
          <a:p>
            <a:pPr marL="0" indent="0">
              <a:buNone/>
            </a:pPr>
            <a:r>
              <a:rPr lang="zh-TW" altLang="en-US" sz="3900" dirty="0"/>
              <a:t> </a:t>
            </a:r>
            <a:r>
              <a:rPr lang="zh-TW" altLang="en-US" sz="3900" dirty="0" smtClean="0"/>
              <a:t>           </a:t>
            </a:r>
            <a:r>
              <a:rPr lang="zh-TW" altLang="zh-TW" sz="3900" dirty="0" smtClean="0"/>
              <a:t>定</a:t>
            </a:r>
            <a:r>
              <a:rPr lang="zh-TW" altLang="zh-TW" sz="3900" dirty="0"/>
              <a:t>為</a:t>
            </a:r>
            <a:r>
              <a:rPr lang="en-US" altLang="zh-TW" sz="3900" dirty="0"/>
              <a:t>12</a:t>
            </a:r>
            <a:r>
              <a:rPr lang="zh-TW" altLang="zh-TW" sz="3900" dirty="0"/>
              <a:t>，間距</a:t>
            </a:r>
            <a:r>
              <a:rPr lang="en-US" altLang="zh-TW" sz="3900" dirty="0"/>
              <a:t>  </a:t>
            </a:r>
            <a:r>
              <a:rPr lang="en-US" altLang="zh-TW" sz="3900" dirty="0" smtClean="0"/>
              <a:t>1.5</a:t>
            </a:r>
            <a:r>
              <a:rPr lang="zh-TW" altLang="zh-TW" sz="3900" dirty="0"/>
              <a:t>行寬。 至少需</a:t>
            </a:r>
            <a:r>
              <a:rPr lang="en-US" altLang="zh-TW" sz="3900" dirty="0"/>
              <a:t>5</a:t>
            </a:r>
            <a:r>
              <a:rPr lang="zh-TW" altLang="zh-TW" sz="3900" dirty="0"/>
              <a:t>頁長。</a:t>
            </a:r>
            <a:r>
              <a:rPr lang="en-US" altLang="zh-TW" sz="3900" dirty="0"/>
              <a:t> </a:t>
            </a:r>
          </a:p>
          <a:p>
            <a:pPr marL="0" indent="0">
              <a:buNone/>
            </a:pPr>
            <a:r>
              <a:rPr lang="zh-TW" altLang="en-US" sz="3900" dirty="0"/>
              <a:t> </a:t>
            </a:r>
            <a:r>
              <a:rPr lang="zh-TW" altLang="en-US" sz="3900" dirty="0" smtClean="0"/>
              <a:t>     </a:t>
            </a:r>
            <a:r>
              <a:rPr lang="en-US" altLang="zh-TW" sz="3900" dirty="0" smtClean="0"/>
              <a:t>(</a:t>
            </a:r>
            <a:r>
              <a:rPr lang="en-US" altLang="zh-TW" sz="3900" dirty="0"/>
              <a:t>2) </a:t>
            </a:r>
            <a:r>
              <a:rPr lang="zh-TW" altLang="zh-TW" sz="3900" dirty="0"/>
              <a:t>需有清晰主題，具有說服力的翻譯例句，</a:t>
            </a:r>
            <a:r>
              <a:rPr lang="zh-TW" altLang="zh-TW" sz="3900" dirty="0" smtClean="0"/>
              <a:t>組織</a:t>
            </a:r>
            <a:r>
              <a:rPr lang="en-US" altLang="zh-TW" sz="3900" dirty="0" smtClean="0"/>
              <a:t>  </a:t>
            </a:r>
          </a:p>
          <a:p>
            <a:pPr marL="0" indent="0">
              <a:buNone/>
            </a:pPr>
            <a:r>
              <a:rPr lang="en-US" altLang="zh-TW" sz="3900" dirty="0"/>
              <a:t> </a:t>
            </a:r>
            <a:r>
              <a:rPr lang="en-US" altLang="zh-TW" sz="3900" dirty="0" smtClean="0"/>
              <a:t>           </a:t>
            </a:r>
            <a:r>
              <a:rPr lang="zh-TW" altLang="zh-TW" sz="3900" dirty="0" smtClean="0"/>
              <a:t>清楚</a:t>
            </a:r>
            <a:r>
              <a:rPr lang="zh-TW" altLang="zh-TW" sz="3900" dirty="0"/>
              <a:t>，給予結論</a:t>
            </a:r>
            <a:r>
              <a:rPr lang="zh-TW" altLang="zh-TW" sz="3900" dirty="0" smtClean="0"/>
              <a:t>，文字</a:t>
            </a:r>
            <a:r>
              <a:rPr lang="zh-TW" altLang="zh-TW" sz="3900" dirty="0"/>
              <a:t>拼寫正確。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學習評量</a:t>
            </a:r>
            <a:r>
              <a:rPr lang="en-US" altLang="zh-TW" dirty="0" smtClean="0"/>
              <a:t>:</a:t>
            </a:r>
            <a:r>
              <a:rPr lang="zh-TW" altLang="en-US" dirty="0" smtClean="0"/>
              <a:t> 紙本</a:t>
            </a:r>
            <a:r>
              <a:rPr lang="zh-TW" altLang="en-US" dirty="0"/>
              <a:t>報告</a:t>
            </a:r>
          </a:p>
        </p:txBody>
      </p:sp>
    </p:spTree>
    <p:extLst>
      <p:ext uri="{BB962C8B-B14F-4D97-AF65-F5344CB8AC3E}">
        <p14:creationId xmlns:p14="http://schemas.microsoft.com/office/powerpoint/2010/main" val="110490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5400" dirty="0" smtClean="0"/>
              <a:t>Thank you!</a:t>
            </a:r>
            <a:endParaRPr lang="zh-TW" altLang="en-US" sz="5400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992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行雲流水">
  <a:themeElements>
    <a:clrScheme name="行雲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行雲流水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华文行楷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明朝"/>
        <a:font script="Hang" typeface="HY견명조"/>
        <a:font script="Hans" typeface="华文行楷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行雲流水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30000"/>
              </a:schemeClr>
            </a:gs>
            <a:gs pos="50000">
              <a:schemeClr val="phClr">
                <a:tint val="45000"/>
                <a:satMod val="220000"/>
              </a:schemeClr>
            </a:gs>
            <a:gs pos="100000">
              <a:schemeClr val="phClr">
                <a:tint val="90000"/>
                <a:satMod val="13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200000"/>
              </a:schemeClr>
            </a:gs>
            <a:gs pos="50000">
              <a:schemeClr val="phClr">
                <a:tint val="100000"/>
                <a:shade val="60000"/>
                <a:hueMod val="100000"/>
                <a:satMod val="180000"/>
              </a:schemeClr>
            </a:gs>
            <a:gs pos="100000">
              <a:schemeClr val="phClr"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50600">
              <a:schemeClr val="phClr">
                <a:alpha val="40000"/>
              </a:schemeClr>
            </a:glow>
          </a:effectLst>
        </a:effectStyle>
        <a:effectStyle>
          <a:effectLst>
            <a:glow rad="101600">
              <a:schemeClr val="phClr">
                <a:alpha val="60000"/>
              </a:schemeClr>
            </a:glow>
          </a:effectLst>
          <a:scene3d>
            <a:camera prst="isometricLeftDown" fov="0">
              <a:rot lat="0" lon="0" rev="0"/>
            </a:camera>
            <a:lightRig rig="harsh" dir="tl">
              <a:rot lat="0" lon="0" rev="14280000"/>
            </a:lightRig>
          </a:scene3d>
          <a:sp3d prstMaterial="flat">
            <a:bevelT w="38100" h="50800" prst="softRound"/>
          </a:sp3d>
        </a:effectStyle>
        <a:effectStyle>
          <a:effectLst>
            <a:glow>
              <a:schemeClr val="phClr"/>
            </a:glow>
          </a:effectLst>
          <a:scene3d>
            <a:camera prst="isometricLeftDown">
              <a:rot lat="0" lon="0" rev="0"/>
            </a:camera>
            <a:lightRig rig="harsh" dir="tl">
              <a:rot lat="0" lon="0" rev="1428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hueMod val="100000"/>
                <a:satMod val="300000"/>
              </a:schemeClr>
            </a:gs>
            <a:gs pos="72000">
              <a:schemeClr val="phClr">
                <a:tint val="100000"/>
                <a:shade val="100000"/>
                <a:hueMod val="100000"/>
                <a:satMod val="100000"/>
              </a:schemeClr>
            </a:gs>
            <a:gs pos="81000">
              <a:schemeClr val="phClr">
                <a:tint val="98000"/>
                <a:shade val="100000"/>
                <a:hueMod val="100000"/>
                <a:satMod val="15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39000"/>
                <a:hueMod val="100000"/>
                <a:satMod val="150000"/>
              </a:schemeClr>
              <a:schemeClr val="phClr">
                <a:tint val="90000"/>
                <a:shade val="100000"/>
                <a:hueMod val="100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行雲流水">
  <a:themeElements>
    <a:clrScheme name="行雲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行雲流水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华文行楷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明朝"/>
        <a:font script="Hang" typeface="HY견명조"/>
        <a:font script="Hans" typeface="华文行楷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行雲流水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30000"/>
              </a:schemeClr>
            </a:gs>
            <a:gs pos="50000">
              <a:schemeClr val="phClr">
                <a:tint val="45000"/>
                <a:satMod val="220000"/>
              </a:schemeClr>
            </a:gs>
            <a:gs pos="100000">
              <a:schemeClr val="phClr">
                <a:tint val="90000"/>
                <a:satMod val="13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200000"/>
              </a:schemeClr>
            </a:gs>
            <a:gs pos="50000">
              <a:schemeClr val="phClr">
                <a:tint val="100000"/>
                <a:shade val="60000"/>
                <a:hueMod val="100000"/>
                <a:satMod val="180000"/>
              </a:schemeClr>
            </a:gs>
            <a:gs pos="100000">
              <a:schemeClr val="phClr"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50600">
              <a:schemeClr val="phClr">
                <a:alpha val="40000"/>
              </a:schemeClr>
            </a:glow>
          </a:effectLst>
        </a:effectStyle>
        <a:effectStyle>
          <a:effectLst>
            <a:glow rad="101600">
              <a:schemeClr val="phClr">
                <a:alpha val="60000"/>
              </a:schemeClr>
            </a:glow>
          </a:effectLst>
          <a:scene3d>
            <a:camera prst="isometricLeftDown" fov="0">
              <a:rot lat="0" lon="0" rev="0"/>
            </a:camera>
            <a:lightRig rig="harsh" dir="tl">
              <a:rot lat="0" lon="0" rev="14280000"/>
            </a:lightRig>
          </a:scene3d>
          <a:sp3d prstMaterial="flat">
            <a:bevelT w="38100" h="50800" prst="softRound"/>
          </a:sp3d>
        </a:effectStyle>
        <a:effectStyle>
          <a:effectLst>
            <a:glow>
              <a:schemeClr val="phClr"/>
            </a:glow>
          </a:effectLst>
          <a:scene3d>
            <a:camera prst="isometricLeftDown">
              <a:rot lat="0" lon="0" rev="0"/>
            </a:camera>
            <a:lightRig rig="harsh" dir="tl">
              <a:rot lat="0" lon="0" rev="1428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hueMod val="100000"/>
                <a:satMod val="300000"/>
              </a:schemeClr>
            </a:gs>
            <a:gs pos="72000">
              <a:schemeClr val="phClr">
                <a:tint val="100000"/>
                <a:shade val="100000"/>
                <a:hueMod val="100000"/>
                <a:satMod val="100000"/>
              </a:schemeClr>
            </a:gs>
            <a:gs pos="81000">
              <a:schemeClr val="phClr">
                <a:tint val="98000"/>
                <a:shade val="100000"/>
                <a:hueMod val="100000"/>
                <a:satMod val="15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39000"/>
                <a:hueMod val="100000"/>
                <a:satMod val="150000"/>
              </a:schemeClr>
              <a:schemeClr val="phClr">
                <a:tint val="90000"/>
                <a:shade val="100000"/>
                <a:hueMod val="100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454</TotalTime>
  <Words>1477</Words>
  <Application>Microsoft Office PowerPoint</Application>
  <PresentationFormat>自訂</PresentationFormat>
  <Paragraphs>183</Paragraphs>
  <Slides>38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8</vt:i4>
      </vt:variant>
      <vt:variant>
        <vt:lpstr>投影片標題</vt:lpstr>
      </vt:variant>
      <vt:variant>
        <vt:i4>38</vt:i4>
      </vt:variant>
    </vt:vector>
  </HeadingPairs>
  <TitlesOfParts>
    <vt:vector size="46" baseType="lpstr">
      <vt:lpstr>Gallery</vt:lpstr>
      <vt:lpstr>波形</vt:lpstr>
      <vt:lpstr>行雲流水</vt:lpstr>
      <vt:lpstr>壁窗</vt:lpstr>
      <vt:lpstr>流線</vt:lpstr>
      <vt:lpstr>1_流線</vt:lpstr>
      <vt:lpstr>1_行雲流水</vt:lpstr>
      <vt:lpstr>Soho</vt:lpstr>
      <vt:lpstr>108-1英文科開設課程</vt:lpstr>
      <vt:lpstr>(108-1多元選修) 新聞議題看世界 </vt:lpstr>
      <vt:lpstr>學習目標</vt:lpstr>
      <vt:lpstr>核心議題 </vt:lpstr>
      <vt:lpstr>課程內容</vt:lpstr>
      <vt:lpstr>評量方式 </vt:lpstr>
      <vt:lpstr> (108-1多元選修) 英文聽講練習   </vt:lpstr>
      <vt:lpstr> 適合修這門課的同學…. </vt:lpstr>
      <vt:lpstr> 不適合修這門課的同學…. </vt:lpstr>
      <vt:lpstr> 課程重點 </vt:lpstr>
      <vt:lpstr> 上課時間分配 </vt:lpstr>
      <vt:lpstr> 評分方式 </vt:lpstr>
      <vt:lpstr>   (108-1多元選修)  文學議題導讀 </vt:lpstr>
      <vt:lpstr>課程目標</vt:lpstr>
      <vt:lpstr>課程內容</vt:lpstr>
      <vt:lpstr>評分方式</vt:lpstr>
      <vt:lpstr>注意事項</vt:lpstr>
      <vt:lpstr>(108-1微課程) 中級英語口說練習</vt:lpstr>
      <vt:lpstr>PowerPoint 簡報</vt:lpstr>
      <vt:lpstr>PowerPoint 簡報</vt:lpstr>
      <vt:lpstr>PowerPoint 簡報</vt:lpstr>
      <vt:lpstr>PowerPoint 簡報</vt:lpstr>
      <vt:lpstr>(108-1微課程) 中級英語口說練習</vt:lpstr>
      <vt:lpstr>學習目標</vt:lpstr>
      <vt:lpstr>課程內容</vt:lpstr>
      <vt:lpstr>評量方式</vt:lpstr>
      <vt:lpstr>注意事項</vt:lpstr>
      <vt:lpstr>注意事項</vt:lpstr>
      <vt:lpstr>(108-1微課程) 中英翻譯I: 法則與實作</vt:lpstr>
      <vt:lpstr>課程設計目標</vt:lpstr>
      <vt:lpstr>學生學習目標</vt:lpstr>
      <vt:lpstr>教材</vt:lpstr>
      <vt:lpstr>教學大綱</vt:lpstr>
      <vt:lpstr>教學大綱</vt:lpstr>
      <vt:lpstr>教學大綱</vt:lpstr>
      <vt:lpstr>學習評量: 口頭報告</vt:lpstr>
      <vt:lpstr>學習評量: 紙本報告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新聞議題看世界 </dc:title>
  <dc:creator>Chia-En Li</dc:creator>
  <cp:lastModifiedBy>user</cp:lastModifiedBy>
  <cp:revision>29</cp:revision>
  <dcterms:created xsi:type="dcterms:W3CDTF">2019-08-09T17:19:28Z</dcterms:created>
  <dcterms:modified xsi:type="dcterms:W3CDTF">2019-08-10T12:10:51Z</dcterms:modified>
</cp:coreProperties>
</file>